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4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60"/>
    <p:restoredTop sz="94610"/>
  </p:normalViewPr>
  <p:slideViewPr>
    <p:cSldViewPr snapToGrid="0" snapToObjects="1">
      <p:cViewPr varScale="1">
        <p:scale>
          <a:sx n="129" d="100"/>
          <a:sy n="129" d="100"/>
        </p:scale>
        <p:origin x="19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6349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9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9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4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4.png"/><Relationship Id="rId4" Type="http://schemas.openxmlformats.org/officeDocument/2006/relationships/image" Target="../media/image2.png"/><Relationship Id="rId9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5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4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.png"/><Relationship Id="rId9" Type="http://schemas.openxmlformats.org/officeDocument/2006/relationships/image" Target="../media/image2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9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8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16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1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5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32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4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5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9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3.png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8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6492240" y="-1280160"/>
            <a:ext cx="3840480" cy="3840480"/>
          </a:xfrm>
          <a:prstGeom prst="ellipse">
            <a:avLst/>
          </a:prstGeom>
          <a:solidFill>
            <a:srgbClr val="2C6B52">
              <a:alpha val="22000"/>
            </a:srgbClr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7223760" y="-457200"/>
            <a:ext cx="2377440" cy="2377440"/>
          </a:xfrm>
          <a:prstGeom prst="ellipse">
            <a:avLst/>
          </a:prstGeom>
          <a:solidFill>
            <a:srgbClr val="5DAA82">
              <a:alpha val="18000"/>
            </a:srgbClr>
          </a:solidFill>
          <a:ln w="12700">
            <a:solidFill>
              <a:srgbClr val="5DA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048" y="502920"/>
            <a:ext cx="658368" cy="65836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188720" y="594360"/>
            <a:ext cx="6858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AFAM BASED — VERSION 2021</a:t>
            </a:r>
            <a:endParaRPr lang="en-US" sz="1000" dirty="0"/>
          </a:p>
        </p:txBody>
      </p:sp>
      <p:sp>
        <p:nvSpPr>
          <p:cNvPr id="13" name="Text 9"/>
          <p:cNvSpPr/>
          <p:nvPr/>
        </p:nvSpPr>
        <p:spPr>
          <a:xfrm>
            <a:off x="320040" y="1188720"/>
            <a:ext cx="8503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FIRST AID</a:t>
            </a:r>
            <a:endParaRPr lang="en-US" sz="6800" dirty="0"/>
          </a:p>
        </p:txBody>
      </p:sp>
      <p:sp>
        <p:nvSpPr>
          <p:cNvPr id="14" name="Text 10"/>
          <p:cNvSpPr/>
          <p:nvPr/>
        </p:nvSpPr>
        <p:spPr>
          <a:xfrm>
            <a:off x="320040" y="2011680"/>
            <a:ext cx="8503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800" b="1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TRAINING</a:t>
            </a:r>
            <a:endParaRPr lang="en-US" sz="6800" dirty="0"/>
          </a:p>
        </p:txBody>
      </p:sp>
      <p:sp>
        <p:nvSpPr>
          <p:cNvPr id="15" name="Text 11"/>
          <p:cNvSpPr/>
          <p:nvPr/>
        </p:nvSpPr>
        <p:spPr>
          <a:xfrm>
            <a:off x="320040" y="306324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General Principles &amp; Emergency Response Procedures</a:t>
            </a:r>
            <a:endParaRPr lang="en-US" sz="1400" dirty="0"/>
          </a:p>
        </p:txBody>
      </p:sp>
      <p:sp>
        <p:nvSpPr>
          <p:cNvPr id="16" name="Text 5">
            <a:extLst>
              <a:ext uri="{FF2B5EF4-FFF2-40B4-BE49-F238E27FC236}">
                <a16:creationId xmlns:a16="http://schemas.microsoft.com/office/drawing/2014/main" id="{5C6FBAFA-5E65-168F-FF21-F9CE91923893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17" name="Text 6">
            <a:extLst>
              <a:ext uri="{FF2B5EF4-FFF2-40B4-BE49-F238E27FC236}">
                <a16:creationId xmlns:a16="http://schemas.microsoft.com/office/drawing/2014/main" id="{1440C5A2-96CD-5F48-5FAB-0B4186335DC5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18" name="Text 7">
            <a:extLst>
              <a:ext uri="{FF2B5EF4-FFF2-40B4-BE49-F238E27FC236}">
                <a16:creationId xmlns:a16="http://schemas.microsoft.com/office/drawing/2014/main" id="{7CD5D7EB-57F2-AD30-B155-1C75C0F2186D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91440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PRINCIPLE 4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20040" y="329184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ENSURE COMFORT OF THE VICTIM</a:t>
            </a:r>
            <a:endParaRPr lang="en-US" sz="24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20040" y="1234440"/>
            <a:ext cx="8503920" cy="566928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02920" y="132588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 a first aid situation, attend to both the injury AND the person's comfort.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320040" y="1868955"/>
            <a:ext cx="2743200" cy="2926080"/>
          </a:xfrm>
          <a:prstGeom prst="rect">
            <a:avLst/>
          </a:prstGeom>
          <a:solidFill>
            <a:srgbClr val="FFFFFF"/>
          </a:solidFill>
          <a:ln w="2540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320040" y="1868955"/>
            <a:ext cx="2743200" cy="54864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1325880" y="2033547"/>
            <a:ext cx="731520" cy="731520"/>
          </a:xfrm>
          <a:prstGeom prst="ellipse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99032" y="2106699"/>
            <a:ext cx="566928" cy="566928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457200" y="2902227"/>
            <a:ext cx="2468880" cy="1627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Never move an ill or injured person unless absolutely necessary</a:t>
            </a:r>
            <a:endParaRPr lang="en-US" sz="1200" dirty="0"/>
          </a:p>
        </p:txBody>
      </p:sp>
      <p:sp>
        <p:nvSpPr>
          <p:cNvPr id="20" name="Shape 16"/>
          <p:cNvSpPr/>
          <p:nvPr/>
        </p:nvSpPr>
        <p:spPr>
          <a:xfrm>
            <a:off x="3246120" y="1868955"/>
            <a:ext cx="2743200" cy="2926080"/>
          </a:xfrm>
          <a:prstGeom prst="rect">
            <a:avLst/>
          </a:prstGeom>
          <a:solidFill>
            <a:srgbClr val="FFFFFF"/>
          </a:solidFill>
          <a:ln w="25400">
            <a:solidFill>
              <a:srgbClr val="E8722A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7"/>
          <p:cNvSpPr/>
          <p:nvPr/>
        </p:nvSpPr>
        <p:spPr>
          <a:xfrm>
            <a:off x="3246120" y="1868955"/>
            <a:ext cx="2743200" cy="54864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4251960" y="2103120"/>
            <a:ext cx="731520" cy="731520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25112" y="2106699"/>
            <a:ext cx="566928" cy="566928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3383280" y="2902227"/>
            <a:ext cx="2468880" cy="1627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Adapt the environment safely to the situation</a:t>
            </a:r>
            <a:endParaRPr lang="en-US" sz="1200" dirty="0"/>
          </a:p>
        </p:txBody>
      </p:sp>
      <p:sp>
        <p:nvSpPr>
          <p:cNvPr id="25" name="Shape 20"/>
          <p:cNvSpPr/>
          <p:nvPr/>
        </p:nvSpPr>
        <p:spPr>
          <a:xfrm>
            <a:off x="6172200" y="1868955"/>
            <a:ext cx="2743200" cy="2926080"/>
          </a:xfrm>
          <a:prstGeom prst="rect">
            <a:avLst/>
          </a:prstGeom>
          <a:solidFill>
            <a:srgbClr val="FFFFFF"/>
          </a:solidFill>
          <a:ln w="25400">
            <a:solidFill>
              <a:srgbClr val="E8722A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1"/>
          <p:cNvSpPr/>
          <p:nvPr/>
        </p:nvSpPr>
        <p:spPr>
          <a:xfrm>
            <a:off x="6172200" y="1868955"/>
            <a:ext cx="2743200" cy="54864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2"/>
          <p:cNvSpPr/>
          <p:nvPr/>
        </p:nvSpPr>
        <p:spPr>
          <a:xfrm>
            <a:off x="7178040" y="2103120"/>
            <a:ext cx="731520" cy="731520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51192" y="2106699"/>
            <a:ext cx="566928" cy="566928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6309360" y="2902227"/>
            <a:ext cx="2468880" cy="1627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Only move the person when immediate danger is present</a:t>
            </a:r>
            <a:endParaRPr lang="en-US" sz="1200" dirty="0"/>
          </a:p>
        </p:txBody>
      </p:sp>
      <p:sp>
        <p:nvSpPr>
          <p:cNvPr id="30" name="Text 5">
            <a:extLst>
              <a:ext uri="{FF2B5EF4-FFF2-40B4-BE49-F238E27FC236}">
                <a16:creationId xmlns:a16="http://schemas.microsoft.com/office/drawing/2014/main" id="{2E3111FA-1E7C-C8A6-46B4-A2C6AFB7D901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31" name="Text 6">
            <a:extLst>
              <a:ext uri="{FF2B5EF4-FFF2-40B4-BE49-F238E27FC236}">
                <a16:creationId xmlns:a16="http://schemas.microsoft.com/office/drawing/2014/main" id="{A7CB657F-B832-68FD-5C27-79628233ABB8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32" name="Text 7">
            <a:extLst>
              <a:ext uri="{FF2B5EF4-FFF2-40B4-BE49-F238E27FC236}">
                <a16:creationId xmlns:a16="http://schemas.microsoft.com/office/drawing/2014/main" id="{E0BCAFE6-70FD-31F4-3BE3-1C387CC9EBDD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91440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PRINCIPLE 4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20040" y="329184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ENSURE COMFORT — CONTINUED</a:t>
            </a:r>
            <a:endParaRPr lang="en-US" sz="24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20040" y="1144989"/>
            <a:ext cx="8503920" cy="475488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02920" y="1236429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Allow the injured person to adopt a comfortable position. Additional guidelines: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320040" y="1757637"/>
            <a:ext cx="8503920" cy="548640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1867365"/>
            <a:ext cx="329184" cy="329184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932688" y="1876509"/>
            <a:ext cx="7680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Allow a comfortable position — do not impose one unless you suspect spinal injury</a:t>
            </a:r>
            <a:endParaRPr lang="en-US" sz="1200" dirty="0"/>
          </a:p>
        </p:txBody>
      </p:sp>
      <p:sp>
        <p:nvSpPr>
          <p:cNvPr id="18" name="Shape 14"/>
          <p:cNvSpPr/>
          <p:nvPr/>
        </p:nvSpPr>
        <p:spPr>
          <a:xfrm>
            <a:off x="320040" y="2379429"/>
            <a:ext cx="8503920" cy="548640"/>
          </a:xfrm>
          <a:prstGeom prst="rect">
            <a:avLst/>
          </a:prstGeom>
          <a:solidFill>
            <a:srgbClr val="EDF4EF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2489157"/>
            <a:ext cx="329184" cy="329184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932688" y="2498301"/>
            <a:ext cx="7680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Do NOT allow the victim to eat, drink, or smoke</a:t>
            </a:r>
            <a:endParaRPr lang="en-US" sz="1200" dirty="0"/>
          </a:p>
        </p:txBody>
      </p:sp>
      <p:sp>
        <p:nvSpPr>
          <p:cNvPr id="21" name="Shape 16"/>
          <p:cNvSpPr/>
          <p:nvPr/>
        </p:nvSpPr>
        <p:spPr>
          <a:xfrm>
            <a:off x="320040" y="3001221"/>
            <a:ext cx="8503920" cy="548640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3110949"/>
            <a:ext cx="329184" cy="329184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932688" y="3120093"/>
            <a:ext cx="7680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Do NOT allow bystanders to smoke near the victim</a:t>
            </a:r>
            <a:endParaRPr lang="en-US" sz="1200" dirty="0"/>
          </a:p>
        </p:txBody>
      </p:sp>
      <p:sp>
        <p:nvSpPr>
          <p:cNvPr id="24" name="Shape 18"/>
          <p:cNvSpPr/>
          <p:nvPr/>
        </p:nvSpPr>
        <p:spPr>
          <a:xfrm>
            <a:off x="320040" y="3623013"/>
            <a:ext cx="8503920" cy="548640"/>
          </a:xfrm>
          <a:prstGeom prst="rect">
            <a:avLst/>
          </a:prstGeom>
          <a:solidFill>
            <a:srgbClr val="EDF4EF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5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732741"/>
            <a:ext cx="329184" cy="329184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932688" y="3741885"/>
            <a:ext cx="7680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Eating/drinking only when requested by a medical professional</a:t>
            </a:r>
            <a:endParaRPr lang="en-US" sz="1200" dirty="0"/>
          </a:p>
        </p:txBody>
      </p:sp>
      <p:sp>
        <p:nvSpPr>
          <p:cNvPr id="27" name="Shape 20"/>
          <p:cNvSpPr/>
          <p:nvPr/>
        </p:nvSpPr>
        <p:spPr>
          <a:xfrm>
            <a:off x="320040" y="4254744"/>
            <a:ext cx="8503920" cy="548640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8" name="Image 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4354533"/>
            <a:ext cx="329184" cy="329184"/>
          </a:xfrm>
          <a:prstGeom prst="rect">
            <a:avLst/>
          </a:prstGeom>
        </p:spPr>
      </p:pic>
      <p:sp>
        <p:nvSpPr>
          <p:cNvPr id="29" name="Text 21"/>
          <p:cNvSpPr/>
          <p:nvPr/>
        </p:nvSpPr>
        <p:spPr>
          <a:xfrm>
            <a:off x="932688" y="4363677"/>
            <a:ext cx="7680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Exceptions: specific conditions such as low blood sugar or hypothermia</a:t>
            </a:r>
            <a:endParaRPr lang="en-US" sz="1200" dirty="0"/>
          </a:p>
        </p:txBody>
      </p:sp>
      <p:sp>
        <p:nvSpPr>
          <p:cNvPr id="30" name="Text 5">
            <a:extLst>
              <a:ext uri="{FF2B5EF4-FFF2-40B4-BE49-F238E27FC236}">
                <a16:creationId xmlns:a16="http://schemas.microsoft.com/office/drawing/2014/main" id="{1F83E4C6-C182-0B57-7916-99E1C6A45426}"/>
              </a:ext>
            </a:extLst>
          </p:cNvPr>
          <p:cNvSpPr/>
          <p:nvPr/>
        </p:nvSpPr>
        <p:spPr>
          <a:xfrm>
            <a:off x="182880" y="4897407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31" name="Text 6">
            <a:extLst>
              <a:ext uri="{FF2B5EF4-FFF2-40B4-BE49-F238E27FC236}">
                <a16:creationId xmlns:a16="http://schemas.microsoft.com/office/drawing/2014/main" id="{8FE9084B-88FD-BC78-99D6-6E4A4423193F}"/>
              </a:ext>
            </a:extLst>
          </p:cNvPr>
          <p:cNvSpPr/>
          <p:nvPr/>
        </p:nvSpPr>
        <p:spPr>
          <a:xfrm>
            <a:off x="3200400" y="4897407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32" name="Text 7">
            <a:extLst>
              <a:ext uri="{FF2B5EF4-FFF2-40B4-BE49-F238E27FC236}">
                <a16:creationId xmlns:a16="http://schemas.microsoft.com/office/drawing/2014/main" id="{D44462D9-08B5-885C-A6E8-D99BCF29E93C}"/>
              </a:ext>
            </a:extLst>
          </p:cNvPr>
          <p:cNvSpPr/>
          <p:nvPr/>
        </p:nvSpPr>
        <p:spPr>
          <a:xfrm>
            <a:off x="5760720" y="4897407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91440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PRINCIPLE 5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20040" y="329184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PROVIDE PSYCHOSOCIAL FIRST AID</a:t>
            </a:r>
            <a:endParaRPr lang="en-US" sz="24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20040" y="1234440"/>
            <a:ext cx="8503920" cy="804672"/>
          </a:xfrm>
          <a:prstGeom prst="rect">
            <a:avLst/>
          </a:prstGeom>
          <a:solidFill>
            <a:srgbClr val="FFFFFF"/>
          </a:solidFill>
          <a:ln w="25400">
            <a:solidFill>
              <a:srgbClr val="E8722A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02920" y="1335024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"A first aid situation happens unexpectedly and is often deeply shocking."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320040" y="2176272"/>
            <a:ext cx="8503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Consider the emotional reactions of everyone involved: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457200" y="2484387"/>
            <a:ext cx="1901952" cy="2286000"/>
          </a:xfrm>
          <a:prstGeom prst="rect">
            <a:avLst/>
          </a:prstGeom>
          <a:solidFill>
            <a:srgbClr val="FFFFFF"/>
          </a:solidFill>
          <a:ln w="1905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457200" y="2484387"/>
            <a:ext cx="1901952" cy="54864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1005840" y="2667267"/>
            <a:ext cx="777240" cy="777240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9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8992" y="2740419"/>
            <a:ext cx="594360" cy="594360"/>
          </a:xfrm>
          <a:prstGeom prst="rect">
            <a:avLst/>
          </a:prstGeom>
        </p:spPr>
      </p:pic>
      <p:sp>
        <p:nvSpPr>
          <p:cNvPr id="20" name="Text 16"/>
          <p:cNvSpPr/>
          <p:nvPr/>
        </p:nvSpPr>
        <p:spPr>
          <a:xfrm>
            <a:off x="457200" y="3554235"/>
            <a:ext cx="190195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Victim</a:t>
            </a:r>
            <a:endParaRPr lang="en-US" sz="1200" dirty="0"/>
          </a:p>
        </p:txBody>
      </p:sp>
      <p:sp>
        <p:nvSpPr>
          <p:cNvPr id="21" name="Shape 17"/>
          <p:cNvSpPr/>
          <p:nvPr/>
        </p:nvSpPr>
        <p:spPr>
          <a:xfrm>
            <a:off x="2542032" y="2484387"/>
            <a:ext cx="1901952" cy="2286000"/>
          </a:xfrm>
          <a:prstGeom prst="rect">
            <a:avLst/>
          </a:prstGeom>
          <a:solidFill>
            <a:srgbClr val="FFFFFF"/>
          </a:solidFill>
          <a:ln w="1905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2542032" y="2484387"/>
            <a:ext cx="1901952" cy="54864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19"/>
          <p:cNvSpPr/>
          <p:nvPr/>
        </p:nvSpPr>
        <p:spPr>
          <a:xfrm>
            <a:off x="3090672" y="2667267"/>
            <a:ext cx="777240" cy="777240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63824" y="2740419"/>
            <a:ext cx="594360" cy="594360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2542032" y="3554235"/>
            <a:ext cx="190195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Family &amp; Friends</a:t>
            </a:r>
            <a:endParaRPr lang="en-US" sz="1200" dirty="0"/>
          </a:p>
        </p:txBody>
      </p:sp>
      <p:sp>
        <p:nvSpPr>
          <p:cNvPr id="26" name="Shape 21"/>
          <p:cNvSpPr/>
          <p:nvPr/>
        </p:nvSpPr>
        <p:spPr>
          <a:xfrm>
            <a:off x="4626864" y="2484387"/>
            <a:ext cx="1901952" cy="2286000"/>
          </a:xfrm>
          <a:prstGeom prst="rect">
            <a:avLst/>
          </a:prstGeom>
          <a:solidFill>
            <a:srgbClr val="FFFFFF"/>
          </a:solidFill>
          <a:ln w="1905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2"/>
          <p:cNvSpPr/>
          <p:nvPr/>
        </p:nvSpPr>
        <p:spPr>
          <a:xfrm>
            <a:off x="4626864" y="2484387"/>
            <a:ext cx="1901952" cy="54864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3"/>
          <p:cNvSpPr/>
          <p:nvPr/>
        </p:nvSpPr>
        <p:spPr>
          <a:xfrm>
            <a:off x="5175504" y="2667267"/>
            <a:ext cx="777240" cy="777240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9" name="Image 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48656" y="2740419"/>
            <a:ext cx="594360" cy="594360"/>
          </a:xfrm>
          <a:prstGeom prst="rect">
            <a:avLst/>
          </a:prstGeom>
        </p:spPr>
      </p:pic>
      <p:sp>
        <p:nvSpPr>
          <p:cNvPr id="30" name="Text 24"/>
          <p:cNvSpPr/>
          <p:nvPr/>
        </p:nvSpPr>
        <p:spPr>
          <a:xfrm>
            <a:off x="4626864" y="3554235"/>
            <a:ext cx="190195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Bystanders</a:t>
            </a:r>
            <a:endParaRPr lang="en-US" sz="1200" dirty="0"/>
          </a:p>
        </p:txBody>
      </p:sp>
      <p:sp>
        <p:nvSpPr>
          <p:cNvPr id="31" name="Shape 25"/>
          <p:cNvSpPr/>
          <p:nvPr/>
        </p:nvSpPr>
        <p:spPr>
          <a:xfrm>
            <a:off x="6711696" y="2484387"/>
            <a:ext cx="1901952" cy="2286000"/>
          </a:xfrm>
          <a:prstGeom prst="rect">
            <a:avLst/>
          </a:prstGeom>
          <a:solidFill>
            <a:srgbClr val="FFFFFF"/>
          </a:solidFill>
          <a:ln w="1905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26"/>
          <p:cNvSpPr/>
          <p:nvPr/>
        </p:nvSpPr>
        <p:spPr>
          <a:xfrm>
            <a:off x="6711696" y="2484387"/>
            <a:ext cx="1901952" cy="54864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27"/>
          <p:cNvSpPr/>
          <p:nvPr/>
        </p:nvSpPr>
        <p:spPr>
          <a:xfrm>
            <a:off x="7260336" y="2667267"/>
            <a:ext cx="777240" cy="777240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4" name="Image 4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33488" y="2740419"/>
            <a:ext cx="594360" cy="594360"/>
          </a:xfrm>
          <a:prstGeom prst="rect">
            <a:avLst/>
          </a:prstGeom>
        </p:spPr>
      </p:pic>
      <p:sp>
        <p:nvSpPr>
          <p:cNvPr id="35" name="Text 28"/>
          <p:cNvSpPr/>
          <p:nvPr/>
        </p:nvSpPr>
        <p:spPr>
          <a:xfrm>
            <a:off x="6711696" y="3554235"/>
            <a:ext cx="190195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Yourself</a:t>
            </a:r>
            <a:endParaRPr lang="en-US" sz="1200" dirty="0"/>
          </a:p>
        </p:txBody>
      </p:sp>
      <p:sp>
        <p:nvSpPr>
          <p:cNvPr id="36" name="Text 5">
            <a:extLst>
              <a:ext uri="{FF2B5EF4-FFF2-40B4-BE49-F238E27FC236}">
                <a16:creationId xmlns:a16="http://schemas.microsoft.com/office/drawing/2014/main" id="{D85D0C34-B016-F70D-2527-C9B39133F929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37" name="Text 6">
            <a:extLst>
              <a:ext uri="{FF2B5EF4-FFF2-40B4-BE49-F238E27FC236}">
                <a16:creationId xmlns:a16="http://schemas.microsoft.com/office/drawing/2014/main" id="{2D419971-D54D-C0E5-58C1-A769B3DB8AEB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38" name="Text 7">
            <a:extLst>
              <a:ext uri="{FF2B5EF4-FFF2-40B4-BE49-F238E27FC236}">
                <a16:creationId xmlns:a16="http://schemas.microsoft.com/office/drawing/2014/main" id="{435BFA97-5074-C5A1-24E1-CCDDAA9E62F8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91440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PRINCIPLE 6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20040" y="329184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PAY ATTENTION TO EMOTIONAL REACTIONS AFTER THE EVENT</a:t>
            </a:r>
            <a:endParaRPr lang="en-US" sz="24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20040" y="1234440"/>
            <a:ext cx="8503920" cy="475488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02920" y="132588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After providing first aid, offer continued support to those involved.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320040" y="1847088"/>
            <a:ext cx="8503920" cy="530352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1938528"/>
            <a:ext cx="329184" cy="329184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932688" y="1956816"/>
            <a:ext cx="7680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Chatting after the event can be comforting — for the victim, family, and yourself</a:t>
            </a:r>
            <a:endParaRPr lang="en-US" sz="1200" dirty="0"/>
          </a:p>
        </p:txBody>
      </p:sp>
      <p:sp>
        <p:nvSpPr>
          <p:cNvPr id="18" name="Shape 14"/>
          <p:cNvSpPr/>
          <p:nvPr/>
        </p:nvSpPr>
        <p:spPr>
          <a:xfrm>
            <a:off x="320040" y="2450592"/>
            <a:ext cx="8503920" cy="530352"/>
          </a:xfrm>
          <a:prstGeom prst="rect">
            <a:avLst/>
          </a:prstGeom>
          <a:solidFill>
            <a:srgbClr val="EDF4EF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2542032"/>
            <a:ext cx="329184" cy="329184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932688" y="2560320"/>
            <a:ext cx="7680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Explain what you saw or did — remain discrete at all times</a:t>
            </a:r>
            <a:endParaRPr lang="en-US" sz="1200" dirty="0"/>
          </a:p>
        </p:txBody>
      </p:sp>
      <p:sp>
        <p:nvSpPr>
          <p:cNvPr id="21" name="Shape 16"/>
          <p:cNvSpPr/>
          <p:nvPr/>
        </p:nvSpPr>
        <p:spPr>
          <a:xfrm>
            <a:off x="320040" y="3054096"/>
            <a:ext cx="8503920" cy="530352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3145536"/>
            <a:ext cx="329184" cy="329184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932688" y="3163824"/>
            <a:ext cx="7680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Talk only to those who were directly involved</a:t>
            </a:r>
            <a:endParaRPr lang="en-US" sz="1200" dirty="0"/>
          </a:p>
        </p:txBody>
      </p:sp>
      <p:sp>
        <p:nvSpPr>
          <p:cNvPr id="24" name="Shape 18"/>
          <p:cNvSpPr/>
          <p:nvPr/>
        </p:nvSpPr>
        <p:spPr>
          <a:xfrm>
            <a:off x="320040" y="3657600"/>
            <a:ext cx="8503920" cy="530352"/>
          </a:xfrm>
          <a:prstGeom prst="rect">
            <a:avLst/>
          </a:prstGeom>
          <a:solidFill>
            <a:srgbClr val="EDF4EF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5" name="Image 4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200" y="3749040"/>
            <a:ext cx="329184" cy="329184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932688" y="3767328"/>
            <a:ext cx="7680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Normal trauma reactions: insecurity, distress, anger — all are valid</a:t>
            </a:r>
            <a:endParaRPr lang="en-US" sz="1200" dirty="0"/>
          </a:p>
        </p:txBody>
      </p:sp>
      <p:sp>
        <p:nvSpPr>
          <p:cNvPr id="27" name="Shape 20"/>
          <p:cNvSpPr/>
          <p:nvPr/>
        </p:nvSpPr>
        <p:spPr>
          <a:xfrm>
            <a:off x="320040" y="4261104"/>
            <a:ext cx="8503920" cy="530352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8" name="Image 5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7200" y="4352544"/>
            <a:ext cx="329184" cy="329184"/>
          </a:xfrm>
          <a:prstGeom prst="rect">
            <a:avLst/>
          </a:prstGeom>
        </p:spPr>
      </p:pic>
      <p:sp>
        <p:nvSpPr>
          <p:cNvPr id="29" name="Text 21"/>
          <p:cNvSpPr/>
          <p:nvPr/>
        </p:nvSpPr>
        <p:spPr>
          <a:xfrm>
            <a:off x="932688" y="4370832"/>
            <a:ext cx="7680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Offer practical help and listen actively — this is powerful support</a:t>
            </a:r>
            <a:endParaRPr lang="en-US" sz="1200" dirty="0"/>
          </a:p>
        </p:txBody>
      </p:sp>
      <p:sp>
        <p:nvSpPr>
          <p:cNvPr id="30" name="Text 5">
            <a:extLst>
              <a:ext uri="{FF2B5EF4-FFF2-40B4-BE49-F238E27FC236}">
                <a16:creationId xmlns:a16="http://schemas.microsoft.com/office/drawing/2014/main" id="{F26A5862-E8F0-C02A-3311-08C0DF40103E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31" name="Text 6">
            <a:extLst>
              <a:ext uri="{FF2B5EF4-FFF2-40B4-BE49-F238E27FC236}">
                <a16:creationId xmlns:a16="http://schemas.microsoft.com/office/drawing/2014/main" id="{8619409D-2819-9E88-E4CA-EF1B7B491947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32" name="Text 7">
            <a:extLst>
              <a:ext uri="{FF2B5EF4-FFF2-40B4-BE49-F238E27FC236}">
                <a16:creationId xmlns:a16="http://schemas.microsoft.com/office/drawing/2014/main" id="{32D3E786-10D6-1D3B-8D87-334D84EE01F0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228600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SUPPORTING FAMILY &amp; FRIENDS AFTER THE EVENT</a:t>
            </a:r>
            <a:endParaRPr lang="en-US" sz="24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320040" y="1234440"/>
            <a:ext cx="8503920" cy="713232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502920" y="1316736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Family and friends can also be CASUALTIES — their emotional response is real and valid.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320040" y="2066544"/>
            <a:ext cx="8503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Common reactions in the days/weeks after: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320040" y="2487168"/>
            <a:ext cx="1572768" cy="566928"/>
          </a:xfrm>
          <a:prstGeom prst="rect">
            <a:avLst/>
          </a:prstGeom>
          <a:solidFill>
            <a:srgbClr val="FFFFFF"/>
          </a:solidFill>
          <a:ln w="1905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320040" y="2651760"/>
            <a:ext cx="15727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Insecurity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2029968" y="2487168"/>
            <a:ext cx="1572768" cy="566928"/>
          </a:xfrm>
          <a:prstGeom prst="rect">
            <a:avLst/>
          </a:prstGeom>
          <a:solidFill>
            <a:srgbClr val="FFFFFF"/>
          </a:solidFill>
          <a:ln w="1905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2029968" y="2651760"/>
            <a:ext cx="15727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Distress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3739896" y="2487168"/>
            <a:ext cx="1572768" cy="566928"/>
          </a:xfrm>
          <a:prstGeom prst="rect">
            <a:avLst/>
          </a:prstGeom>
          <a:solidFill>
            <a:srgbClr val="FFFFFF"/>
          </a:solidFill>
          <a:ln w="1905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3739896" y="2651760"/>
            <a:ext cx="15727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Anger</a:t>
            </a:r>
            <a:endParaRPr lang="en-US" sz="1100" dirty="0"/>
          </a:p>
        </p:txBody>
      </p:sp>
      <p:sp>
        <p:nvSpPr>
          <p:cNvPr id="21" name="Shape 18"/>
          <p:cNvSpPr/>
          <p:nvPr/>
        </p:nvSpPr>
        <p:spPr>
          <a:xfrm>
            <a:off x="5449824" y="2487168"/>
            <a:ext cx="1572768" cy="566928"/>
          </a:xfrm>
          <a:prstGeom prst="rect">
            <a:avLst/>
          </a:prstGeom>
          <a:solidFill>
            <a:srgbClr val="FFFFFF"/>
          </a:solidFill>
          <a:ln w="1905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5449824" y="2651760"/>
            <a:ext cx="15727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Grief</a:t>
            </a:r>
            <a:endParaRPr lang="en-US" sz="1100" dirty="0"/>
          </a:p>
        </p:txBody>
      </p:sp>
      <p:sp>
        <p:nvSpPr>
          <p:cNvPr id="23" name="Shape 20"/>
          <p:cNvSpPr/>
          <p:nvPr/>
        </p:nvSpPr>
        <p:spPr>
          <a:xfrm>
            <a:off x="7159752" y="2487168"/>
            <a:ext cx="1572768" cy="566928"/>
          </a:xfrm>
          <a:prstGeom prst="rect">
            <a:avLst/>
          </a:prstGeom>
          <a:solidFill>
            <a:srgbClr val="FFFFFF"/>
          </a:solidFill>
          <a:ln w="1905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7159752" y="2651760"/>
            <a:ext cx="15727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Shock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320040" y="3182112"/>
            <a:ext cx="8503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These are ALL NORMAL reactions to stressful events.</a:t>
            </a:r>
            <a:endParaRPr lang="en-US" sz="1300" dirty="0"/>
          </a:p>
        </p:txBody>
      </p:sp>
      <p:sp>
        <p:nvSpPr>
          <p:cNvPr id="26" name="Shape 23"/>
          <p:cNvSpPr/>
          <p:nvPr/>
        </p:nvSpPr>
        <p:spPr>
          <a:xfrm>
            <a:off x="320040" y="3559800"/>
            <a:ext cx="8503920" cy="384048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7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605520"/>
            <a:ext cx="274320" cy="274320"/>
          </a:xfrm>
          <a:prstGeom prst="rect">
            <a:avLst/>
          </a:prstGeom>
        </p:spPr>
      </p:pic>
      <p:sp>
        <p:nvSpPr>
          <p:cNvPr id="28" name="Text 24"/>
          <p:cNvSpPr/>
          <p:nvPr/>
        </p:nvSpPr>
        <p:spPr>
          <a:xfrm>
            <a:off x="868680" y="3623808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Offer practical assistance and physical presence</a:t>
            </a:r>
            <a:endParaRPr lang="en-US" sz="1200" dirty="0"/>
          </a:p>
        </p:txBody>
      </p:sp>
      <p:sp>
        <p:nvSpPr>
          <p:cNvPr id="29" name="Shape 25"/>
          <p:cNvSpPr/>
          <p:nvPr/>
        </p:nvSpPr>
        <p:spPr>
          <a:xfrm>
            <a:off x="320040" y="3989568"/>
            <a:ext cx="8503920" cy="384048"/>
          </a:xfrm>
          <a:prstGeom prst="rect">
            <a:avLst/>
          </a:prstGeom>
          <a:solidFill>
            <a:srgbClr val="EDF4EF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0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4035288"/>
            <a:ext cx="274320" cy="274320"/>
          </a:xfrm>
          <a:prstGeom prst="rect">
            <a:avLst/>
          </a:prstGeom>
        </p:spPr>
      </p:pic>
      <p:sp>
        <p:nvSpPr>
          <p:cNvPr id="31" name="Text 26"/>
          <p:cNvSpPr/>
          <p:nvPr/>
        </p:nvSpPr>
        <p:spPr>
          <a:xfrm>
            <a:off x="868680" y="4053576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Listen actively without judgment</a:t>
            </a:r>
            <a:endParaRPr lang="en-US" sz="1200" dirty="0"/>
          </a:p>
        </p:txBody>
      </p:sp>
      <p:sp>
        <p:nvSpPr>
          <p:cNvPr id="32" name="Shape 27"/>
          <p:cNvSpPr/>
          <p:nvPr/>
        </p:nvSpPr>
        <p:spPr>
          <a:xfrm>
            <a:off x="320040" y="4419336"/>
            <a:ext cx="8503920" cy="384048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3" name="Image 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4465056"/>
            <a:ext cx="274320" cy="274320"/>
          </a:xfrm>
          <a:prstGeom prst="rect">
            <a:avLst/>
          </a:prstGeom>
        </p:spPr>
      </p:pic>
      <p:sp>
        <p:nvSpPr>
          <p:cNvPr id="34" name="Text 28"/>
          <p:cNvSpPr/>
          <p:nvPr/>
        </p:nvSpPr>
        <p:spPr>
          <a:xfrm>
            <a:off x="868680" y="4483344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Help them access professional support if needed</a:t>
            </a:r>
            <a:endParaRPr lang="en-US" sz="1200" dirty="0"/>
          </a:p>
        </p:txBody>
      </p:sp>
      <p:sp>
        <p:nvSpPr>
          <p:cNvPr id="35" name="Text 5">
            <a:extLst>
              <a:ext uri="{FF2B5EF4-FFF2-40B4-BE49-F238E27FC236}">
                <a16:creationId xmlns:a16="http://schemas.microsoft.com/office/drawing/2014/main" id="{863A2518-41BE-AF58-D77C-9B96FE6EF0FE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36" name="Text 6">
            <a:extLst>
              <a:ext uri="{FF2B5EF4-FFF2-40B4-BE49-F238E27FC236}">
                <a16:creationId xmlns:a16="http://schemas.microsoft.com/office/drawing/2014/main" id="{7610704A-4C26-36F8-D534-8B8B9B7E863B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37" name="Text 7">
            <a:extLst>
              <a:ext uri="{FF2B5EF4-FFF2-40B4-BE49-F238E27FC236}">
                <a16:creationId xmlns:a16="http://schemas.microsoft.com/office/drawing/2014/main" id="{A7372F2C-40D7-F725-B81F-6B0BBE4D4181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-1197864" y="1391677"/>
            <a:ext cx="5029200" cy="5029200"/>
          </a:xfrm>
          <a:prstGeom prst="ellipse">
            <a:avLst/>
          </a:prstGeom>
          <a:solidFill>
            <a:srgbClr val="2C6B52">
              <a:alpha val="18000"/>
            </a:srgbClr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6858000" y="-1371600"/>
            <a:ext cx="4572000" cy="4572000"/>
          </a:xfrm>
          <a:prstGeom prst="ellipse">
            <a:avLst/>
          </a:prstGeom>
          <a:solidFill>
            <a:srgbClr val="5DAA82">
              <a:alpha val="18000"/>
            </a:srgbClr>
          </a:solidFill>
          <a:ln w="12700">
            <a:solidFill>
              <a:srgbClr val="5DA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2926080" y="1371600"/>
            <a:ext cx="3291840" cy="640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0" y="155448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400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MODULE 2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0" y="2011680"/>
            <a:ext cx="91440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FOUR STEPS</a:t>
            </a:r>
            <a:endParaRPr lang="en-US" sz="6000" dirty="0"/>
          </a:p>
        </p:txBody>
      </p:sp>
      <p:sp>
        <p:nvSpPr>
          <p:cNvPr id="13" name="Text 10"/>
          <p:cNvSpPr/>
          <p:nvPr/>
        </p:nvSpPr>
        <p:spPr>
          <a:xfrm>
            <a:off x="0" y="2834640"/>
            <a:ext cx="91440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 FIRST AID</a:t>
            </a:r>
            <a:endParaRPr lang="en-US" sz="6000" dirty="0"/>
          </a:p>
        </p:txBody>
      </p:sp>
      <p:sp>
        <p:nvSpPr>
          <p:cNvPr id="14" name="Shape 11"/>
          <p:cNvSpPr/>
          <p:nvPr/>
        </p:nvSpPr>
        <p:spPr>
          <a:xfrm>
            <a:off x="2926080" y="3703320"/>
            <a:ext cx="3291840" cy="640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5">
            <a:extLst>
              <a:ext uri="{FF2B5EF4-FFF2-40B4-BE49-F238E27FC236}">
                <a16:creationId xmlns:a16="http://schemas.microsoft.com/office/drawing/2014/main" id="{264BB026-4D65-0361-DE47-0B5381139755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16" name="Text 6">
            <a:extLst>
              <a:ext uri="{FF2B5EF4-FFF2-40B4-BE49-F238E27FC236}">
                <a16:creationId xmlns:a16="http://schemas.microsoft.com/office/drawing/2014/main" id="{884D2174-3505-7C71-CC12-A5785F43E6FC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17" name="Text 7">
            <a:extLst>
              <a:ext uri="{FF2B5EF4-FFF2-40B4-BE49-F238E27FC236}">
                <a16:creationId xmlns:a16="http://schemas.microsoft.com/office/drawing/2014/main" id="{A6C14865-AE7D-F2B8-A498-1C64679F0D17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228600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FOUR STEPS IN FIRST AID</a:t>
            </a:r>
            <a:endParaRPr lang="en-US" sz="24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320040" y="1170432"/>
            <a:ext cx="8503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Every first aid situation is different, but these four steps help you assess and provide appropriate care.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274320" y="1569987"/>
            <a:ext cx="2057400" cy="3200400"/>
          </a:xfrm>
          <a:prstGeom prst="rect">
            <a:avLst/>
          </a:prstGeom>
          <a:solidFill>
            <a:srgbClr val="FFFFFF"/>
          </a:solidFill>
          <a:ln w="25400">
            <a:solidFill>
              <a:srgbClr val="1A4A3A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274320" y="1569987"/>
            <a:ext cx="2057400" cy="54864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850392" y="1752867"/>
            <a:ext cx="886968" cy="886968"/>
          </a:xfrm>
          <a:prstGeom prst="ellipse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850392" y="1862595"/>
            <a:ext cx="88696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</a:t>
            </a:r>
            <a:endParaRPr lang="en-US" sz="3000" dirty="0"/>
          </a:p>
        </p:txBody>
      </p:sp>
      <p:sp>
        <p:nvSpPr>
          <p:cNvPr id="17" name="Shape 14"/>
          <p:cNvSpPr/>
          <p:nvPr/>
        </p:nvSpPr>
        <p:spPr>
          <a:xfrm>
            <a:off x="941832" y="2703843"/>
            <a:ext cx="713232" cy="713232"/>
          </a:xfrm>
          <a:prstGeom prst="ellipse">
            <a:avLst/>
          </a:prstGeom>
          <a:solidFill>
            <a:srgbClr val="1A4A3A">
              <a:alpha val="80000"/>
            </a:srgbClr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5840" y="2758707"/>
            <a:ext cx="566928" cy="566928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274320" y="2594115"/>
            <a:ext cx="2057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STEP 1</a:t>
            </a:r>
            <a:endParaRPr lang="en-US" sz="900" dirty="0"/>
          </a:p>
        </p:txBody>
      </p:sp>
      <p:sp>
        <p:nvSpPr>
          <p:cNvPr id="20" name="Text 16"/>
          <p:cNvSpPr/>
          <p:nvPr/>
        </p:nvSpPr>
        <p:spPr>
          <a:xfrm>
            <a:off x="274320" y="3508515"/>
            <a:ext cx="20574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Ensure Safety</a:t>
            </a:r>
            <a:endParaRPr lang="en-US" sz="1300" dirty="0"/>
          </a:p>
        </p:txBody>
      </p:sp>
      <p:sp>
        <p:nvSpPr>
          <p:cNvPr id="21" name="Shape 17"/>
          <p:cNvSpPr/>
          <p:nvPr/>
        </p:nvSpPr>
        <p:spPr>
          <a:xfrm>
            <a:off x="2487168" y="1569987"/>
            <a:ext cx="2057400" cy="3200400"/>
          </a:xfrm>
          <a:prstGeom prst="rect">
            <a:avLst/>
          </a:prstGeom>
          <a:solidFill>
            <a:srgbClr val="FFFFFF"/>
          </a:solidFill>
          <a:ln w="2540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2487168" y="1569987"/>
            <a:ext cx="2057400" cy="54864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19"/>
          <p:cNvSpPr/>
          <p:nvPr/>
        </p:nvSpPr>
        <p:spPr>
          <a:xfrm>
            <a:off x="3063240" y="1752867"/>
            <a:ext cx="886968" cy="886968"/>
          </a:xfrm>
          <a:prstGeom prst="ellipse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0"/>
          <p:cNvSpPr/>
          <p:nvPr/>
        </p:nvSpPr>
        <p:spPr>
          <a:xfrm>
            <a:off x="3063240" y="1862595"/>
            <a:ext cx="88696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</a:t>
            </a:r>
            <a:endParaRPr lang="en-US" sz="3000" dirty="0"/>
          </a:p>
        </p:txBody>
      </p:sp>
      <p:sp>
        <p:nvSpPr>
          <p:cNvPr id="25" name="Shape 21"/>
          <p:cNvSpPr/>
          <p:nvPr/>
        </p:nvSpPr>
        <p:spPr>
          <a:xfrm>
            <a:off x="3154680" y="2703843"/>
            <a:ext cx="713232" cy="713232"/>
          </a:xfrm>
          <a:prstGeom prst="ellipse">
            <a:avLst/>
          </a:prstGeom>
          <a:solidFill>
            <a:srgbClr val="2C6B52">
              <a:alpha val="80000"/>
            </a:srgbClr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6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18688" y="2758707"/>
            <a:ext cx="566928" cy="566928"/>
          </a:xfrm>
          <a:prstGeom prst="rect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2487168" y="2594115"/>
            <a:ext cx="2057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2C6B5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STEP 2</a:t>
            </a:r>
            <a:endParaRPr lang="en-US" sz="900" dirty="0"/>
          </a:p>
        </p:txBody>
      </p:sp>
      <p:sp>
        <p:nvSpPr>
          <p:cNvPr id="28" name="Text 23"/>
          <p:cNvSpPr/>
          <p:nvPr/>
        </p:nvSpPr>
        <p:spPr>
          <a:xfrm>
            <a:off x="2487168" y="3508515"/>
            <a:ext cx="20574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Assess Condition</a:t>
            </a:r>
            <a:endParaRPr lang="en-US" sz="1300" dirty="0"/>
          </a:p>
        </p:txBody>
      </p:sp>
      <p:sp>
        <p:nvSpPr>
          <p:cNvPr id="29" name="Shape 24"/>
          <p:cNvSpPr/>
          <p:nvPr/>
        </p:nvSpPr>
        <p:spPr>
          <a:xfrm>
            <a:off x="4700016" y="1569987"/>
            <a:ext cx="2057400" cy="3200400"/>
          </a:xfrm>
          <a:prstGeom prst="rect">
            <a:avLst/>
          </a:prstGeom>
          <a:solidFill>
            <a:srgbClr val="FFFFFF"/>
          </a:solidFill>
          <a:ln w="25400">
            <a:solidFill>
              <a:srgbClr val="1A4A3A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5"/>
          <p:cNvSpPr/>
          <p:nvPr/>
        </p:nvSpPr>
        <p:spPr>
          <a:xfrm>
            <a:off x="4700016" y="1569987"/>
            <a:ext cx="2057400" cy="54864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6"/>
          <p:cNvSpPr/>
          <p:nvPr/>
        </p:nvSpPr>
        <p:spPr>
          <a:xfrm>
            <a:off x="5276088" y="1752867"/>
            <a:ext cx="886968" cy="886968"/>
          </a:xfrm>
          <a:prstGeom prst="ellipse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7"/>
          <p:cNvSpPr/>
          <p:nvPr/>
        </p:nvSpPr>
        <p:spPr>
          <a:xfrm>
            <a:off x="5276088" y="1862595"/>
            <a:ext cx="88696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3</a:t>
            </a:r>
            <a:endParaRPr lang="en-US" sz="3000" dirty="0"/>
          </a:p>
        </p:txBody>
      </p:sp>
      <p:sp>
        <p:nvSpPr>
          <p:cNvPr id="33" name="Shape 28"/>
          <p:cNvSpPr/>
          <p:nvPr/>
        </p:nvSpPr>
        <p:spPr>
          <a:xfrm>
            <a:off x="5367528" y="2703843"/>
            <a:ext cx="713232" cy="713232"/>
          </a:xfrm>
          <a:prstGeom prst="ellipse">
            <a:avLst/>
          </a:prstGeom>
          <a:solidFill>
            <a:srgbClr val="1A4A3A">
              <a:alpha val="80000"/>
            </a:srgbClr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4" name="Image 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31536" y="2758707"/>
            <a:ext cx="566928" cy="566928"/>
          </a:xfrm>
          <a:prstGeom prst="rect">
            <a:avLst/>
          </a:prstGeom>
        </p:spPr>
      </p:pic>
      <p:sp>
        <p:nvSpPr>
          <p:cNvPr id="35" name="Text 29"/>
          <p:cNvSpPr/>
          <p:nvPr/>
        </p:nvSpPr>
        <p:spPr>
          <a:xfrm>
            <a:off x="4700016" y="2594115"/>
            <a:ext cx="2057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STEP 3</a:t>
            </a:r>
            <a:endParaRPr lang="en-US" sz="900" dirty="0"/>
          </a:p>
        </p:txBody>
      </p:sp>
      <p:sp>
        <p:nvSpPr>
          <p:cNvPr id="36" name="Text 30"/>
          <p:cNvSpPr/>
          <p:nvPr/>
        </p:nvSpPr>
        <p:spPr>
          <a:xfrm>
            <a:off x="4700016" y="3508515"/>
            <a:ext cx="20574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Seek Help</a:t>
            </a:r>
            <a:endParaRPr lang="en-US" sz="1300" dirty="0"/>
          </a:p>
        </p:txBody>
      </p:sp>
      <p:sp>
        <p:nvSpPr>
          <p:cNvPr id="37" name="Shape 31"/>
          <p:cNvSpPr/>
          <p:nvPr/>
        </p:nvSpPr>
        <p:spPr>
          <a:xfrm>
            <a:off x="6912864" y="1569987"/>
            <a:ext cx="2057400" cy="3200400"/>
          </a:xfrm>
          <a:prstGeom prst="rect">
            <a:avLst/>
          </a:prstGeom>
          <a:solidFill>
            <a:srgbClr val="FFFFFF"/>
          </a:solidFill>
          <a:ln w="2540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8" name="Shape 32"/>
          <p:cNvSpPr/>
          <p:nvPr/>
        </p:nvSpPr>
        <p:spPr>
          <a:xfrm>
            <a:off x="6912864" y="1569987"/>
            <a:ext cx="2057400" cy="54864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3"/>
          <p:cNvSpPr/>
          <p:nvPr/>
        </p:nvSpPr>
        <p:spPr>
          <a:xfrm>
            <a:off x="7488936" y="1752867"/>
            <a:ext cx="886968" cy="886968"/>
          </a:xfrm>
          <a:prstGeom prst="ellipse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4"/>
          <p:cNvSpPr/>
          <p:nvPr/>
        </p:nvSpPr>
        <p:spPr>
          <a:xfrm>
            <a:off x="7488936" y="1862595"/>
            <a:ext cx="88696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</a:t>
            </a:r>
            <a:endParaRPr lang="en-US" sz="3000" dirty="0"/>
          </a:p>
        </p:txBody>
      </p:sp>
      <p:sp>
        <p:nvSpPr>
          <p:cNvPr id="41" name="Shape 35"/>
          <p:cNvSpPr/>
          <p:nvPr/>
        </p:nvSpPr>
        <p:spPr>
          <a:xfrm>
            <a:off x="7580376" y="2703843"/>
            <a:ext cx="713232" cy="713232"/>
          </a:xfrm>
          <a:prstGeom prst="ellipse">
            <a:avLst/>
          </a:prstGeom>
          <a:solidFill>
            <a:srgbClr val="2C6B52">
              <a:alpha val="80000"/>
            </a:srgbClr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2" name="Image 4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44384" y="2758707"/>
            <a:ext cx="566928" cy="566928"/>
          </a:xfrm>
          <a:prstGeom prst="rect">
            <a:avLst/>
          </a:prstGeom>
        </p:spPr>
      </p:pic>
      <p:sp>
        <p:nvSpPr>
          <p:cNvPr id="43" name="Text 36"/>
          <p:cNvSpPr/>
          <p:nvPr/>
        </p:nvSpPr>
        <p:spPr>
          <a:xfrm>
            <a:off x="6912864" y="2594115"/>
            <a:ext cx="2057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2C6B5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STEP 4</a:t>
            </a:r>
            <a:endParaRPr lang="en-US" sz="900" dirty="0"/>
          </a:p>
        </p:txBody>
      </p:sp>
      <p:sp>
        <p:nvSpPr>
          <p:cNvPr id="44" name="Text 37"/>
          <p:cNvSpPr/>
          <p:nvPr/>
        </p:nvSpPr>
        <p:spPr>
          <a:xfrm>
            <a:off x="6912864" y="3508515"/>
            <a:ext cx="20574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Provide First Aid</a:t>
            </a:r>
            <a:endParaRPr lang="en-US" sz="1300" dirty="0"/>
          </a:p>
        </p:txBody>
      </p:sp>
      <p:pic>
        <p:nvPicPr>
          <p:cNvPr id="45" name="Image 5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76856" y="2923299"/>
            <a:ext cx="274320" cy="274320"/>
          </a:xfrm>
          <a:prstGeom prst="rect">
            <a:avLst/>
          </a:prstGeom>
        </p:spPr>
      </p:pic>
      <p:pic>
        <p:nvPicPr>
          <p:cNvPr id="46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89704" y="2923299"/>
            <a:ext cx="274320" cy="274320"/>
          </a:xfrm>
          <a:prstGeom prst="rect">
            <a:avLst/>
          </a:prstGeom>
        </p:spPr>
      </p:pic>
      <p:pic>
        <p:nvPicPr>
          <p:cNvPr id="47" name="Image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02552" y="2923299"/>
            <a:ext cx="274320" cy="274320"/>
          </a:xfrm>
          <a:prstGeom prst="rect">
            <a:avLst/>
          </a:prstGeom>
        </p:spPr>
      </p:pic>
      <p:sp>
        <p:nvSpPr>
          <p:cNvPr id="48" name="Text 5">
            <a:extLst>
              <a:ext uri="{FF2B5EF4-FFF2-40B4-BE49-F238E27FC236}">
                <a16:creationId xmlns:a16="http://schemas.microsoft.com/office/drawing/2014/main" id="{6E41C28E-AC8D-A53C-7C81-C8476EE1C949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49" name="Text 6">
            <a:extLst>
              <a:ext uri="{FF2B5EF4-FFF2-40B4-BE49-F238E27FC236}">
                <a16:creationId xmlns:a16="http://schemas.microsoft.com/office/drawing/2014/main" id="{61FD4B99-FC4F-016A-4E1B-6AE6ED91137B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50" name="Text 7">
            <a:extLst>
              <a:ext uri="{FF2B5EF4-FFF2-40B4-BE49-F238E27FC236}">
                <a16:creationId xmlns:a16="http://schemas.microsoft.com/office/drawing/2014/main" id="{0C6BE43F-F6C8-D299-1B3C-89033BB9CBCD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228600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FOUR STEPS — SUMMARY</a:t>
            </a:r>
            <a:endParaRPr lang="en-US" sz="24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320040" y="1207008"/>
            <a:ext cx="8445677" cy="681228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20040" y="1207008"/>
            <a:ext cx="49948" cy="681228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438912" y="1280160"/>
            <a:ext cx="1017114" cy="562754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438912" y="1463040"/>
            <a:ext cx="1017114" cy="2073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STEP 1</a:t>
            </a:r>
            <a:endParaRPr lang="en-US" sz="900" dirty="0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72768" y="1389888"/>
            <a:ext cx="454069" cy="454069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2157984" y="1444752"/>
            <a:ext cx="6266147" cy="2665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ENSURE SAFETY</a:t>
            </a:r>
            <a:endParaRPr lang="en-US" sz="1400" dirty="0"/>
          </a:p>
        </p:txBody>
      </p:sp>
      <p:sp>
        <p:nvSpPr>
          <p:cNvPr id="18" name="Shape 14"/>
          <p:cNvSpPr/>
          <p:nvPr/>
        </p:nvSpPr>
        <p:spPr>
          <a:xfrm>
            <a:off x="320040" y="2176272"/>
            <a:ext cx="8445677" cy="681228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320040" y="2176272"/>
            <a:ext cx="49948" cy="681228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438912" y="2249424"/>
            <a:ext cx="1017114" cy="562754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438912" y="2432304"/>
            <a:ext cx="1017114" cy="2073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STEP 2</a:t>
            </a:r>
            <a:endParaRPr lang="en-US" sz="900" dirty="0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72768" y="2359152"/>
            <a:ext cx="454069" cy="454069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2157984" y="2414016"/>
            <a:ext cx="6266147" cy="2665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ASSESS THE INJURED PERSON'S CONDITION</a:t>
            </a:r>
            <a:endParaRPr lang="en-US" sz="1400" dirty="0"/>
          </a:p>
        </p:txBody>
      </p:sp>
      <p:sp>
        <p:nvSpPr>
          <p:cNvPr id="24" name="Shape 19"/>
          <p:cNvSpPr/>
          <p:nvPr/>
        </p:nvSpPr>
        <p:spPr>
          <a:xfrm>
            <a:off x="320040" y="3145536"/>
            <a:ext cx="8445677" cy="681228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0"/>
          <p:cNvSpPr/>
          <p:nvPr/>
        </p:nvSpPr>
        <p:spPr>
          <a:xfrm>
            <a:off x="320040" y="3145536"/>
            <a:ext cx="49948" cy="681228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1"/>
          <p:cNvSpPr/>
          <p:nvPr/>
        </p:nvSpPr>
        <p:spPr>
          <a:xfrm>
            <a:off x="438912" y="3218688"/>
            <a:ext cx="1017114" cy="562754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2"/>
          <p:cNvSpPr/>
          <p:nvPr/>
        </p:nvSpPr>
        <p:spPr>
          <a:xfrm>
            <a:off x="438912" y="3401568"/>
            <a:ext cx="1017114" cy="2073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STEP 3</a:t>
            </a:r>
            <a:endParaRPr lang="en-US" sz="900" dirty="0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72768" y="3328416"/>
            <a:ext cx="454069" cy="454069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2157984" y="3383280"/>
            <a:ext cx="6266147" cy="2665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SEEK HELP</a:t>
            </a:r>
            <a:endParaRPr lang="en-US" sz="1400" dirty="0"/>
          </a:p>
        </p:txBody>
      </p:sp>
      <p:sp>
        <p:nvSpPr>
          <p:cNvPr id="30" name="Shape 24"/>
          <p:cNvSpPr/>
          <p:nvPr/>
        </p:nvSpPr>
        <p:spPr>
          <a:xfrm>
            <a:off x="320040" y="4114800"/>
            <a:ext cx="8445677" cy="681228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5"/>
          <p:cNvSpPr/>
          <p:nvPr/>
        </p:nvSpPr>
        <p:spPr>
          <a:xfrm>
            <a:off x="320040" y="4114800"/>
            <a:ext cx="49948" cy="681228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26"/>
          <p:cNvSpPr/>
          <p:nvPr/>
        </p:nvSpPr>
        <p:spPr>
          <a:xfrm>
            <a:off x="438912" y="4187952"/>
            <a:ext cx="1017114" cy="562754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7"/>
          <p:cNvSpPr/>
          <p:nvPr/>
        </p:nvSpPr>
        <p:spPr>
          <a:xfrm>
            <a:off x="438912" y="4370832"/>
            <a:ext cx="1017114" cy="2073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STEP 4</a:t>
            </a:r>
            <a:endParaRPr lang="en-US" sz="900" dirty="0"/>
          </a:p>
        </p:txBody>
      </p:sp>
      <p:pic>
        <p:nvPicPr>
          <p:cNvPr id="34" name="Image 4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72768" y="4297680"/>
            <a:ext cx="454069" cy="454069"/>
          </a:xfrm>
          <a:prstGeom prst="rect">
            <a:avLst/>
          </a:prstGeom>
        </p:spPr>
      </p:pic>
      <p:sp>
        <p:nvSpPr>
          <p:cNvPr id="35" name="Text 28"/>
          <p:cNvSpPr/>
          <p:nvPr/>
        </p:nvSpPr>
        <p:spPr>
          <a:xfrm>
            <a:off x="2157984" y="4352544"/>
            <a:ext cx="6266147" cy="2665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PROVIDE FURTHER FIRST AID</a:t>
            </a:r>
            <a:endParaRPr lang="en-US" sz="1400" dirty="0"/>
          </a:p>
        </p:txBody>
      </p:sp>
      <p:sp>
        <p:nvSpPr>
          <p:cNvPr id="36" name="Text 5">
            <a:extLst>
              <a:ext uri="{FF2B5EF4-FFF2-40B4-BE49-F238E27FC236}">
                <a16:creationId xmlns:a16="http://schemas.microsoft.com/office/drawing/2014/main" id="{760C2C46-8A8C-000C-5EFB-9F9210E1A54D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37" name="Text 6">
            <a:extLst>
              <a:ext uri="{FF2B5EF4-FFF2-40B4-BE49-F238E27FC236}">
                <a16:creationId xmlns:a16="http://schemas.microsoft.com/office/drawing/2014/main" id="{F1E23CE6-85D7-02A5-C4E9-442184330BAD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38" name="Text 7">
            <a:extLst>
              <a:ext uri="{FF2B5EF4-FFF2-40B4-BE49-F238E27FC236}">
                <a16:creationId xmlns:a16="http://schemas.microsoft.com/office/drawing/2014/main" id="{11DF200E-DC40-7C3A-7D38-FD44EF7185DA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91440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STEP 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20040" y="329184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ENSURE SAFETY</a:t>
            </a:r>
            <a:endParaRPr lang="en-US" sz="24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20040" y="1234440"/>
            <a:ext cx="8503920" cy="566928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02920" y="1335024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Before helping, check the situation carefully. Only approach when it is safe.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320040" y="1883664"/>
            <a:ext cx="8503920" cy="73152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1956816"/>
            <a:ext cx="548640" cy="54864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1152144" y="2011680"/>
            <a:ext cx="7406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NEVER put yourself at risk. Only approach if it is safe for you!</a:t>
            </a:r>
            <a:endParaRPr lang="en-US" sz="1500" dirty="0"/>
          </a:p>
        </p:txBody>
      </p:sp>
      <p:sp>
        <p:nvSpPr>
          <p:cNvPr id="18" name="Shape 14"/>
          <p:cNvSpPr/>
          <p:nvPr/>
        </p:nvSpPr>
        <p:spPr>
          <a:xfrm>
            <a:off x="320040" y="2788920"/>
            <a:ext cx="8503920" cy="576072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2898648"/>
            <a:ext cx="329184" cy="329184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932688" y="2926080"/>
            <a:ext cx="7680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Assess the scene before approaching the victim</a:t>
            </a:r>
            <a:endParaRPr lang="en-US" sz="1300" dirty="0"/>
          </a:p>
        </p:txBody>
      </p:sp>
      <p:sp>
        <p:nvSpPr>
          <p:cNvPr id="21" name="Shape 16"/>
          <p:cNvSpPr/>
          <p:nvPr/>
        </p:nvSpPr>
        <p:spPr>
          <a:xfrm>
            <a:off x="320040" y="3447288"/>
            <a:ext cx="8503920" cy="576072"/>
          </a:xfrm>
          <a:prstGeom prst="rect">
            <a:avLst/>
          </a:prstGeom>
          <a:solidFill>
            <a:srgbClr val="EDF4EF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3557016"/>
            <a:ext cx="329184" cy="329184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932688" y="3584448"/>
            <a:ext cx="7680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Eliminate any danger if possible and safe to do so</a:t>
            </a:r>
            <a:endParaRPr lang="en-US" sz="1300" dirty="0"/>
          </a:p>
        </p:txBody>
      </p:sp>
      <p:sp>
        <p:nvSpPr>
          <p:cNvPr id="24" name="Shape 18"/>
          <p:cNvSpPr/>
          <p:nvPr/>
        </p:nvSpPr>
        <p:spPr>
          <a:xfrm>
            <a:off x="320040" y="4105656"/>
            <a:ext cx="8503920" cy="576072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5" name="Image 4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200" y="4215384"/>
            <a:ext cx="329184" cy="329184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932688" y="4242816"/>
            <a:ext cx="7680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Only approach when you are certain it is safe</a:t>
            </a:r>
            <a:endParaRPr lang="en-US" sz="1300" dirty="0"/>
          </a:p>
        </p:txBody>
      </p:sp>
      <p:sp>
        <p:nvSpPr>
          <p:cNvPr id="27" name="Text 5">
            <a:extLst>
              <a:ext uri="{FF2B5EF4-FFF2-40B4-BE49-F238E27FC236}">
                <a16:creationId xmlns:a16="http://schemas.microsoft.com/office/drawing/2014/main" id="{30E346B1-F18A-8930-63BA-12F268EC231A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28" name="Text 6">
            <a:extLst>
              <a:ext uri="{FF2B5EF4-FFF2-40B4-BE49-F238E27FC236}">
                <a16:creationId xmlns:a16="http://schemas.microsoft.com/office/drawing/2014/main" id="{B333B5A1-CC49-4D2D-7E7E-023F675F3168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29" name="Text 7">
            <a:extLst>
              <a:ext uri="{FF2B5EF4-FFF2-40B4-BE49-F238E27FC236}">
                <a16:creationId xmlns:a16="http://schemas.microsoft.com/office/drawing/2014/main" id="{2100657E-0C07-AA48-38FE-773BB80BEDAB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91440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TECHNIQUE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20040" y="329184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MOVING AN ILL OR INJURED PERSON IN DANGER</a:t>
            </a:r>
            <a:endParaRPr lang="en-US" sz="24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20040" y="1234440"/>
            <a:ext cx="8503920" cy="475488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02920" y="1325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Different techniques apply depending on the situation and available helpers: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320040" y="1757637"/>
            <a:ext cx="2651760" cy="2883103"/>
          </a:xfrm>
          <a:prstGeom prst="rect">
            <a:avLst/>
          </a:prstGeom>
          <a:solidFill>
            <a:srgbClr val="FFFFFF"/>
          </a:solidFill>
          <a:ln w="25400">
            <a:solidFill>
              <a:srgbClr val="1A4A3A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320040" y="1757637"/>
            <a:ext cx="2651760" cy="52740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320040" y="1794213"/>
            <a:ext cx="2651760" cy="2461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kern="0" spc="1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WHEN YOU ARE</a:t>
            </a:r>
            <a:endParaRPr lang="en-US" sz="800" dirty="0"/>
          </a:p>
        </p:txBody>
      </p:sp>
      <p:sp>
        <p:nvSpPr>
          <p:cNvPr id="18" name="Text 15"/>
          <p:cNvSpPr/>
          <p:nvPr/>
        </p:nvSpPr>
        <p:spPr>
          <a:xfrm>
            <a:off x="320040" y="2013669"/>
            <a:ext cx="2651760" cy="2812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ALONE</a:t>
            </a:r>
            <a:endParaRPr lang="en-US" sz="1400" dirty="0"/>
          </a:p>
        </p:txBody>
      </p:sp>
      <p:sp>
        <p:nvSpPr>
          <p:cNvPr id="19" name="Shape 16"/>
          <p:cNvSpPr/>
          <p:nvPr/>
        </p:nvSpPr>
        <p:spPr>
          <a:xfrm>
            <a:off x="1307592" y="2397717"/>
            <a:ext cx="760171" cy="755936"/>
          </a:xfrm>
          <a:prstGeom prst="ellipse">
            <a:avLst/>
          </a:prstGeom>
          <a:solidFill>
            <a:srgbClr val="1A4A3A">
              <a:alpha val="85000"/>
            </a:srgbClr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0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80744" y="2470869"/>
            <a:ext cx="601066" cy="601066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448056" y="3312117"/>
            <a:ext cx="2404262" cy="12130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Use the Rautek technique if the person is lighter than you</a:t>
            </a:r>
            <a:endParaRPr lang="en-US" sz="1100" dirty="0"/>
          </a:p>
        </p:txBody>
      </p:sp>
      <p:sp>
        <p:nvSpPr>
          <p:cNvPr id="22" name="Shape 18"/>
          <p:cNvSpPr/>
          <p:nvPr/>
        </p:nvSpPr>
        <p:spPr>
          <a:xfrm>
            <a:off x="3246120" y="1757637"/>
            <a:ext cx="2651760" cy="2883103"/>
          </a:xfrm>
          <a:prstGeom prst="rect">
            <a:avLst/>
          </a:prstGeom>
          <a:solidFill>
            <a:srgbClr val="FFFFFF"/>
          </a:solidFill>
          <a:ln w="2540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19"/>
          <p:cNvSpPr/>
          <p:nvPr/>
        </p:nvSpPr>
        <p:spPr>
          <a:xfrm>
            <a:off x="3246120" y="1757637"/>
            <a:ext cx="2651760" cy="5274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0"/>
          <p:cNvSpPr/>
          <p:nvPr/>
        </p:nvSpPr>
        <p:spPr>
          <a:xfrm>
            <a:off x="3246120" y="1794213"/>
            <a:ext cx="2651760" cy="2461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kern="0" spc="1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WHEN YOU ARE</a:t>
            </a:r>
            <a:endParaRPr lang="en-US" sz="800" dirty="0"/>
          </a:p>
        </p:txBody>
      </p:sp>
      <p:sp>
        <p:nvSpPr>
          <p:cNvPr id="25" name="Text 21"/>
          <p:cNvSpPr/>
          <p:nvPr/>
        </p:nvSpPr>
        <p:spPr>
          <a:xfrm>
            <a:off x="3246120" y="2013669"/>
            <a:ext cx="2651760" cy="2812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 HELPER</a:t>
            </a:r>
            <a:endParaRPr lang="en-US" sz="1400" dirty="0"/>
          </a:p>
        </p:txBody>
      </p:sp>
      <p:sp>
        <p:nvSpPr>
          <p:cNvPr id="26" name="Shape 22"/>
          <p:cNvSpPr/>
          <p:nvPr/>
        </p:nvSpPr>
        <p:spPr>
          <a:xfrm>
            <a:off x="4233672" y="2397717"/>
            <a:ext cx="760171" cy="755936"/>
          </a:xfrm>
          <a:prstGeom prst="ellipse">
            <a:avLst/>
          </a:prstGeom>
          <a:solidFill>
            <a:srgbClr val="2C6B52">
              <a:alpha val="85000"/>
            </a:srgbClr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7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06824" y="2470869"/>
            <a:ext cx="601066" cy="601066"/>
          </a:xfrm>
          <a:prstGeom prst="rect">
            <a:avLst/>
          </a:prstGeom>
        </p:spPr>
      </p:pic>
      <p:sp>
        <p:nvSpPr>
          <p:cNvPr id="28" name="Text 23"/>
          <p:cNvSpPr/>
          <p:nvPr/>
        </p:nvSpPr>
        <p:spPr>
          <a:xfrm>
            <a:off x="3374136" y="3312117"/>
            <a:ext cx="2404262" cy="12130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Use a two-person carry or chair carry technique</a:t>
            </a:r>
            <a:endParaRPr lang="en-US" sz="1100" dirty="0"/>
          </a:p>
        </p:txBody>
      </p:sp>
      <p:sp>
        <p:nvSpPr>
          <p:cNvPr id="29" name="Shape 24"/>
          <p:cNvSpPr/>
          <p:nvPr/>
        </p:nvSpPr>
        <p:spPr>
          <a:xfrm>
            <a:off x="6172200" y="1757637"/>
            <a:ext cx="2651760" cy="2883103"/>
          </a:xfrm>
          <a:prstGeom prst="rect">
            <a:avLst/>
          </a:prstGeom>
          <a:solidFill>
            <a:srgbClr val="FFFFFF"/>
          </a:solidFill>
          <a:ln w="25400">
            <a:solidFill>
              <a:srgbClr val="1A4A3A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5"/>
          <p:cNvSpPr/>
          <p:nvPr/>
        </p:nvSpPr>
        <p:spPr>
          <a:xfrm>
            <a:off x="6172200" y="1757637"/>
            <a:ext cx="2651760" cy="52740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6"/>
          <p:cNvSpPr/>
          <p:nvPr/>
        </p:nvSpPr>
        <p:spPr>
          <a:xfrm>
            <a:off x="6172200" y="1794213"/>
            <a:ext cx="2651760" cy="2461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kern="0" spc="1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WHEN YOU ARE</a:t>
            </a:r>
            <a:endParaRPr lang="en-US" sz="800" dirty="0"/>
          </a:p>
        </p:txBody>
      </p:sp>
      <p:sp>
        <p:nvSpPr>
          <p:cNvPr id="32" name="Text 27"/>
          <p:cNvSpPr/>
          <p:nvPr/>
        </p:nvSpPr>
        <p:spPr>
          <a:xfrm>
            <a:off x="6172200" y="2013669"/>
            <a:ext cx="2651760" cy="2812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4+ HELPERS</a:t>
            </a:r>
            <a:endParaRPr lang="en-US" sz="1400" dirty="0"/>
          </a:p>
        </p:txBody>
      </p:sp>
      <p:sp>
        <p:nvSpPr>
          <p:cNvPr id="33" name="Shape 28"/>
          <p:cNvSpPr/>
          <p:nvPr/>
        </p:nvSpPr>
        <p:spPr>
          <a:xfrm>
            <a:off x="7159752" y="2397717"/>
            <a:ext cx="760171" cy="755936"/>
          </a:xfrm>
          <a:prstGeom prst="ellipse">
            <a:avLst/>
          </a:prstGeom>
          <a:solidFill>
            <a:srgbClr val="1A4A3A">
              <a:alpha val="85000"/>
            </a:srgbClr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4" name="Image 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32904" y="2470869"/>
            <a:ext cx="601066" cy="601066"/>
          </a:xfrm>
          <a:prstGeom prst="rect">
            <a:avLst/>
          </a:prstGeom>
        </p:spPr>
      </p:pic>
      <p:sp>
        <p:nvSpPr>
          <p:cNvPr id="35" name="Text 29"/>
          <p:cNvSpPr/>
          <p:nvPr/>
        </p:nvSpPr>
        <p:spPr>
          <a:xfrm>
            <a:off x="6300216" y="3312117"/>
            <a:ext cx="2404262" cy="12130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Use team lift or log-roll technique for maximum stability</a:t>
            </a:r>
            <a:endParaRPr lang="en-US" sz="1100" dirty="0"/>
          </a:p>
        </p:txBody>
      </p:sp>
      <p:sp>
        <p:nvSpPr>
          <p:cNvPr id="36" name="Text 30"/>
          <p:cNvSpPr/>
          <p:nvPr/>
        </p:nvSpPr>
        <p:spPr>
          <a:xfrm>
            <a:off x="320040" y="4636010"/>
            <a:ext cx="8503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If possible, always move a victim with at least TWO people.</a:t>
            </a:r>
            <a:endParaRPr lang="en-US" sz="1100" dirty="0"/>
          </a:p>
        </p:txBody>
      </p:sp>
      <p:sp>
        <p:nvSpPr>
          <p:cNvPr id="37" name="Text 5">
            <a:extLst>
              <a:ext uri="{FF2B5EF4-FFF2-40B4-BE49-F238E27FC236}">
                <a16:creationId xmlns:a16="http://schemas.microsoft.com/office/drawing/2014/main" id="{49AA7760-3EC6-3B13-6D2F-243171B49E21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38" name="Text 6">
            <a:extLst>
              <a:ext uri="{FF2B5EF4-FFF2-40B4-BE49-F238E27FC236}">
                <a16:creationId xmlns:a16="http://schemas.microsoft.com/office/drawing/2014/main" id="{A9022872-0395-F6DC-B951-71EC7230DD20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39" name="Text 7">
            <a:extLst>
              <a:ext uri="{FF2B5EF4-FFF2-40B4-BE49-F238E27FC236}">
                <a16:creationId xmlns:a16="http://schemas.microsoft.com/office/drawing/2014/main" id="{416C0A44-DD60-D765-4974-CC75CF43A798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228600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 IS FIRST AID?</a:t>
            </a:r>
            <a:endParaRPr lang="en-US" sz="24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320040" y="1234440"/>
            <a:ext cx="8503920" cy="1901952"/>
          </a:xfrm>
          <a:prstGeom prst="rect">
            <a:avLst/>
          </a:prstGeom>
          <a:solidFill>
            <a:srgbClr val="FFFFFF"/>
          </a:solidFill>
          <a:ln w="2540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20040" y="1234440"/>
            <a:ext cx="8503920" cy="54864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1444752"/>
            <a:ext cx="594360" cy="59436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1298448" y="1307592"/>
            <a:ext cx="7223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2C6B5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Definition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1298448" y="1609344"/>
            <a:ext cx="7223760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First Aid is the initial assistance given to someone that is injured or has become unwell.</a:t>
            </a:r>
            <a:endParaRPr lang="en-US" sz="1900" dirty="0"/>
          </a:p>
        </p:txBody>
      </p:sp>
      <p:sp>
        <p:nvSpPr>
          <p:cNvPr id="17" name="Shape 13"/>
          <p:cNvSpPr/>
          <p:nvPr/>
        </p:nvSpPr>
        <p:spPr>
          <a:xfrm>
            <a:off x="349857" y="3190860"/>
            <a:ext cx="2697480" cy="1600200"/>
          </a:xfrm>
          <a:prstGeom prst="rect">
            <a:avLst/>
          </a:prstGeom>
          <a:solidFill>
            <a:srgbClr val="FFFFFF"/>
          </a:solidFill>
          <a:ln w="19050">
            <a:solidFill>
              <a:srgbClr val="E8722A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4"/>
          <p:cNvSpPr/>
          <p:nvPr/>
        </p:nvSpPr>
        <p:spPr>
          <a:xfrm>
            <a:off x="349857" y="3190860"/>
            <a:ext cx="2697480" cy="54864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017" y="3337164"/>
            <a:ext cx="384048" cy="384048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971649" y="3337164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Immediate Response</a:t>
            </a:r>
            <a:endParaRPr lang="en-US" sz="1100" dirty="0"/>
          </a:p>
        </p:txBody>
      </p:sp>
      <p:sp>
        <p:nvSpPr>
          <p:cNvPr id="21" name="Text 16"/>
          <p:cNvSpPr/>
          <p:nvPr/>
        </p:nvSpPr>
        <p:spPr>
          <a:xfrm>
            <a:off x="477873" y="3794364"/>
            <a:ext cx="2432304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Act quickly to help the injured or ill before professional help arrives</a:t>
            </a:r>
            <a:endParaRPr lang="en-US" sz="1000" dirty="0"/>
          </a:p>
        </p:txBody>
      </p:sp>
      <p:sp>
        <p:nvSpPr>
          <p:cNvPr id="22" name="Shape 17"/>
          <p:cNvSpPr/>
          <p:nvPr/>
        </p:nvSpPr>
        <p:spPr>
          <a:xfrm>
            <a:off x="3202785" y="3190860"/>
            <a:ext cx="2697480" cy="1600200"/>
          </a:xfrm>
          <a:prstGeom prst="rect">
            <a:avLst/>
          </a:prstGeom>
          <a:solidFill>
            <a:srgbClr val="FFFFFF"/>
          </a:solidFill>
          <a:ln w="19050">
            <a:solidFill>
              <a:srgbClr val="E8722A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18"/>
          <p:cNvSpPr/>
          <p:nvPr/>
        </p:nvSpPr>
        <p:spPr>
          <a:xfrm>
            <a:off x="3202785" y="3190860"/>
            <a:ext cx="2697480" cy="54864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39945" y="3337164"/>
            <a:ext cx="384048" cy="384048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3824577" y="3337164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Prevent Worsening</a:t>
            </a:r>
            <a:endParaRPr lang="en-US" sz="1100" dirty="0"/>
          </a:p>
        </p:txBody>
      </p:sp>
      <p:sp>
        <p:nvSpPr>
          <p:cNvPr id="26" name="Text 20"/>
          <p:cNvSpPr/>
          <p:nvPr/>
        </p:nvSpPr>
        <p:spPr>
          <a:xfrm>
            <a:off x="3330801" y="3794364"/>
            <a:ext cx="2432304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Take steps to stop the situation from deteriorating further</a:t>
            </a:r>
            <a:endParaRPr lang="en-US" sz="1000" dirty="0"/>
          </a:p>
        </p:txBody>
      </p:sp>
      <p:sp>
        <p:nvSpPr>
          <p:cNvPr id="27" name="Shape 21"/>
          <p:cNvSpPr/>
          <p:nvPr/>
        </p:nvSpPr>
        <p:spPr>
          <a:xfrm>
            <a:off x="6055713" y="3190860"/>
            <a:ext cx="2697480" cy="1600200"/>
          </a:xfrm>
          <a:prstGeom prst="rect">
            <a:avLst/>
          </a:prstGeom>
          <a:solidFill>
            <a:srgbClr val="FFFFFF"/>
          </a:solidFill>
          <a:ln w="19050">
            <a:solidFill>
              <a:srgbClr val="E8722A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2"/>
          <p:cNvSpPr/>
          <p:nvPr/>
        </p:nvSpPr>
        <p:spPr>
          <a:xfrm>
            <a:off x="6055713" y="3190860"/>
            <a:ext cx="2697480" cy="54864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9" name="Image 4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92873" y="3337164"/>
            <a:ext cx="384048" cy="384048"/>
          </a:xfrm>
          <a:prstGeom prst="rect">
            <a:avLst/>
          </a:prstGeom>
        </p:spPr>
      </p:pic>
      <p:sp>
        <p:nvSpPr>
          <p:cNvPr id="30" name="Text 23"/>
          <p:cNvSpPr/>
          <p:nvPr/>
        </p:nvSpPr>
        <p:spPr>
          <a:xfrm>
            <a:off x="6677505" y="3337164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Support Recovery</a:t>
            </a:r>
            <a:endParaRPr lang="en-US" sz="1100" dirty="0"/>
          </a:p>
        </p:txBody>
      </p:sp>
      <p:sp>
        <p:nvSpPr>
          <p:cNvPr id="31" name="Text 24"/>
          <p:cNvSpPr/>
          <p:nvPr/>
        </p:nvSpPr>
        <p:spPr>
          <a:xfrm>
            <a:off x="6183729" y="3794364"/>
            <a:ext cx="2432304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Provide comfort and stabilize the person's condition</a:t>
            </a:r>
            <a:endParaRPr lang="en-US" sz="1000" dirty="0"/>
          </a:p>
        </p:txBody>
      </p:sp>
      <p:sp>
        <p:nvSpPr>
          <p:cNvPr id="32" name="Text 5">
            <a:extLst>
              <a:ext uri="{FF2B5EF4-FFF2-40B4-BE49-F238E27FC236}">
                <a16:creationId xmlns:a16="http://schemas.microsoft.com/office/drawing/2014/main" id="{265A4735-6D00-3784-C772-873E894982D5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33" name="Text 6">
            <a:extLst>
              <a:ext uri="{FF2B5EF4-FFF2-40B4-BE49-F238E27FC236}">
                <a16:creationId xmlns:a16="http://schemas.microsoft.com/office/drawing/2014/main" id="{38839C8A-8DDC-97FB-EF12-7DBBCEE808ED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34" name="Text 7">
            <a:extLst>
              <a:ext uri="{FF2B5EF4-FFF2-40B4-BE49-F238E27FC236}">
                <a16:creationId xmlns:a16="http://schemas.microsoft.com/office/drawing/2014/main" id="{BA2261B3-8805-D187-9115-5B4B148CA186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91440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STEP 2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20040" y="329184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ASSESS THE PERSON'S CONDITION</a:t>
            </a:r>
            <a:endParaRPr lang="en-US" sz="24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20040" y="1234440"/>
            <a:ext cx="8503920" cy="475488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02920" y="1335024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When the situation is safe, assess the ill or injured person systematically: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320040" y="1828800"/>
            <a:ext cx="8503920" cy="863508"/>
          </a:xfrm>
          <a:prstGeom prst="rect">
            <a:avLst/>
          </a:prstGeom>
          <a:solidFill>
            <a:srgbClr val="FFFFFF"/>
          </a:solidFill>
          <a:ln w="19050">
            <a:solidFill>
              <a:srgbClr val="1A4A3A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320040" y="1828800"/>
            <a:ext cx="1234440" cy="863508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320040" y="2157984"/>
            <a:ext cx="1234440" cy="244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ACTION 1</a:t>
            </a:r>
            <a:endParaRPr lang="en-US" sz="900" dirty="0"/>
          </a:p>
        </p:txBody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82496" y="2048256"/>
            <a:ext cx="515242" cy="515242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2322576" y="1920240"/>
            <a:ext cx="6291072" cy="2932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Check Consciousness</a:t>
            </a:r>
            <a:endParaRPr lang="en-US" sz="1400" dirty="0"/>
          </a:p>
        </p:txBody>
      </p:sp>
      <p:sp>
        <p:nvSpPr>
          <p:cNvPr id="20" name="Text 16"/>
          <p:cNvSpPr/>
          <p:nvPr/>
        </p:nvSpPr>
        <p:spPr>
          <a:xfrm>
            <a:off x="2322576" y="2322575"/>
            <a:ext cx="6291072" cy="3421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Ask loudly 'Are you all right?' and gently shake both shoulders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320040" y="2738829"/>
            <a:ext cx="8503920" cy="863508"/>
          </a:xfrm>
          <a:prstGeom prst="rect">
            <a:avLst/>
          </a:prstGeom>
          <a:solidFill>
            <a:srgbClr val="FFFFFF"/>
          </a:solidFill>
          <a:ln w="1905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320040" y="2738829"/>
            <a:ext cx="1234440" cy="863508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9"/>
          <p:cNvSpPr/>
          <p:nvPr/>
        </p:nvSpPr>
        <p:spPr>
          <a:xfrm>
            <a:off x="320040" y="3068013"/>
            <a:ext cx="1234440" cy="244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ACTION 2</a:t>
            </a:r>
            <a:endParaRPr lang="en-US" sz="900" dirty="0"/>
          </a:p>
        </p:txBody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82496" y="2958285"/>
            <a:ext cx="515242" cy="515242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2322576" y="2830269"/>
            <a:ext cx="6291072" cy="2932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Open Airway &amp; Check Breathing</a:t>
            </a:r>
            <a:endParaRPr lang="en-US" sz="1400" dirty="0"/>
          </a:p>
        </p:txBody>
      </p:sp>
      <p:sp>
        <p:nvSpPr>
          <p:cNvPr id="26" name="Text 21"/>
          <p:cNvSpPr/>
          <p:nvPr/>
        </p:nvSpPr>
        <p:spPr>
          <a:xfrm>
            <a:off x="2322576" y="3232604"/>
            <a:ext cx="6291072" cy="3421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Open the airway — look, listen, and feel for no more than 10 seconds</a:t>
            </a:r>
            <a:endParaRPr lang="en-US" sz="1100" dirty="0"/>
          </a:p>
        </p:txBody>
      </p:sp>
      <p:sp>
        <p:nvSpPr>
          <p:cNvPr id="27" name="Shape 22"/>
          <p:cNvSpPr/>
          <p:nvPr/>
        </p:nvSpPr>
        <p:spPr>
          <a:xfrm>
            <a:off x="320040" y="3648857"/>
            <a:ext cx="8503920" cy="863508"/>
          </a:xfrm>
          <a:prstGeom prst="rect">
            <a:avLst/>
          </a:prstGeom>
          <a:solidFill>
            <a:srgbClr val="FFFFFF"/>
          </a:solidFill>
          <a:ln w="1905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3"/>
          <p:cNvSpPr/>
          <p:nvPr/>
        </p:nvSpPr>
        <p:spPr>
          <a:xfrm>
            <a:off x="320040" y="3648857"/>
            <a:ext cx="1234440" cy="863508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4"/>
          <p:cNvSpPr/>
          <p:nvPr/>
        </p:nvSpPr>
        <p:spPr>
          <a:xfrm>
            <a:off x="320040" y="3978041"/>
            <a:ext cx="1234440" cy="2443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ACTION 3</a:t>
            </a:r>
            <a:endParaRPr lang="en-US" sz="900" dirty="0"/>
          </a:p>
        </p:txBody>
      </p:sp>
      <p:pic>
        <p:nvPicPr>
          <p:cNvPr id="30" name="Image 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82496" y="3868313"/>
            <a:ext cx="515242" cy="515242"/>
          </a:xfrm>
          <a:prstGeom prst="rect">
            <a:avLst/>
          </a:prstGeom>
        </p:spPr>
      </p:pic>
      <p:sp>
        <p:nvSpPr>
          <p:cNvPr id="31" name="Text 25"/>
          <p:cNvSpPr/>
          <p:nvPr/>
        </p:nvSpPr>
        <p:spPr>
          <a:xfrm>
            <a:off x="2322576" y="3740297"/>
            <a:ext cx="6291072" cy="2932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Find Out What Is Wrong</a:t>
            </a:r>
            <a:endParaRPr lang="en-US" sz="1400" dirty="0"/>
          </a:p>
        </p:txBody>
      </p:sp>
      <p:sp>
        <p:nvSpPr>
          <p:cNvPr id="32" name="Text 26"/>
          <p:cNvSpPr/>
          <p:nvPr/>
        </p:nvSpPr>
        <p:spPr>
          <a:xfrm>
            <a:off x="2322576" y="4142632"/>
            <a:ext cx="6291072" cy="3421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Listen to the person and bystanders — determine the nature of the problem</a:t>
            </a:r>
            <a:endParaRPr lang="en-US" sz="1100" dirty="0"/>
          </a:p>
        </p:txBody>
      </p:sp>
      <p:sp>
        <p:nvSpPr>
          <p:cNvPr id="33" name="Text 5">
            <a:extLst>
              <a:ext uri="{FF2B5EF4-FFF2-40B4-BE49-F238E27FC236}">
                <a16:creationId xmlns:a16="http://schemas.microsoft.com/office/drawing/2014/main" id="{529F53F1-6F4E-9C1E-A0EC-6D1336BA6A80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34" name="Text 6">
            <a:extLst>
              <a:ext uri="{FF2B5EF4-FFF2-40B4-BE49-F238E27FC236}">
                <a16:creationId xmlns:a16="http://schemas.microsoft.com/office/drawing/2014/main" id="{6E0CDCAB-3111-5645-FC45-7FF2A855B267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35" name="Text 7">
            <a:extLst>
              <a:ext uri="{FF2B5EF4-FFF2-40B4-BE49-F238E27FC236}">
                <a16:creationId xmlns:a16="http://schemas.microsoft.com/office/drawing/2014/main" id="{5735810B-F8D6-6B5F-2787-027831C498D2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91440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ACTION 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20040" y="329184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CHECK FOR CONSCIOUSNESS</a:t>
            </a:r>
            <a:endParaRPr lang="en-US" sz="24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20040" y="1234440"/>
            <a:ext cx="8503920" cy="530352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02920" y="1335024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Ask the person loudly: "Are you all right?" — then gently shake both shoulders.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320040" y="1901952"/>
            <a:ext cx="4069080" cy="2700223"/>
          </a:xfrm>
          <a:prstGeom prst="rect">
            <a:avLst/>
          </a:prstGeom>
          <a:solidFill>
            <a:srgbClr val="FFFFFF"/>
          </a:solidFill>
          <a:ln w="2540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320040" y="1901952"/>
            <a:ext cx="4069080" cy="49095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411480" y="1975104"/>
            <a:ext cx="3892163" cy="3109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YES — Person Reacts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411480" y="2286000"/>
            <a:ext cx="3892163" cy="212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(answers or opens eyes)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411480" y="2651760"/>
            <a:ext cx="3892163" cy="4254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C6B5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Person is CONSCIOUS</a:t>
            </a:r>
            <a:endParaRPr lang="en-US" sz="1800" dirty="0"/>
          </a:p>
        </p:txBody>
      </p:sp>
      <p:sp>
        <p:nvSpPr>
          <p:cNvPr id="20" name="Text 17"/>
          <p:cNvSpPr/>
          <p:nvPr/>
        </p:nvSpPr>
        <p:spPr>
          <a:xfrm>
            <a:off x="484632" y="3246120"/>
            <a:ext cx="3759476" cy="212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NEXT STEP: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484632" y="3520440"/>
            <a:ext cx="3759476" cy="1047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Proceed to ACTION 3: Find out what is wrong</a:t>
            </a:r>
            <a:endParaRPr lang="en-US" sz="1200" dirty="0"/>
          </a:p>
        </p:txBody>
      </p:sp>
      <p:sp>
        <p:nvSpPr>
          <p:cNvPr id="22" name="Shape 19"/>
          <p:cNvSpPr/>
          <p:nvPr/>
        </p:nvSpPr>
        <p:spPr>
          <a:xfrm>
            <a:off x="4754880" y="1901952"/>
            <a:ext cx="4069080" cy="2700223"/>
          </a:xfrm>
          <a:prstGeom prst="rect">
            <a:avLst/>
          </a:prstGeom>
          <a:solidFill>
            <a:srgbClr val="FFFFFF"/>
          </a:solidFill>
          <a:ln w="25400">
            <a:solidFill>
              <a:srgbClr val="E8722A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4754880" y="1901952"/>
            <a:ext cx="4069080" cy="49095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4846320" y="1975104"/>
            <a:ext cx="3892163" cy="3109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NO — No Reaction</a:t>
            </a:r>
            <a:endParaRPr lang="en-US" sz="1300" dirty="0"/>
          </a:p>
        </p:txBody>
      </p:sp>
      <p:sp>
        <p:nvSpPr>
          <p:cNvPr id="25" name="Text 22"/>
          <p:cNvSpPr/>
          <p:nvPr/>
        </p:nvSpPr>
        <p:spPr>
          <a:xfrm>
            <a:off x="4846320" y="2286000"/>
            <a:ext cx="3892163" cy="212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(no response)</a:t>
            </a:r>
            <a:endParaRPr lang="en-US" sz="1000" dirty="0"/>
          </a:p>
        </p:txBody>
      </p:sp>
      <p:sp>
        <p:nvSpPr>
          <p:cNvPr id="26" name="Text 23"/>
          <p:cNvSpPr/>
          <p:nvPr/>
        </p:nvSpPr>
        <p:spPr>
          <a:xfrm>
            <a:off x="4846320" y="2651760"/>
            <a:ext cx="3892163" cy="4254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Person is UNCONSCIOUS</a:t>
            </a:r>
            <a:endParaRPr lang="en-US" sz="1800" dirty="0"/>
          </a:p>
        </p:txBody>
      </p:sp>
      <p:sp>
        <p:nvSpPr>
          <p:cNvPr id="27" name="Text 24"/>
          <p:cNvSpPr/>
          <p:nvPr/>
        </p:nvSpPr>
        <p:spPr>
          <a:xfrm>
            <a:off x="4919472" y="3246120"/>
            <a:ext cx="3759476" cy="2127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NEXT STEP: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4919472" y="3520440"/>
            <a:ext cx="3759476" cy="1047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Proceed to ACTION 2: Open airway and check breathing</a:t>
            </a:r>
            <a:endParaRPr lang="en-US" sz="1200" dirty="0"/>
          </a:p>
        </p:txBody>
      </p:sp>
      <p:sp>
        <p:nvSpPr>
          <p:cNvPr id="29" name="Text 5">
            <a:extLst>
              <a:ext uri="{FF2B5EF4-FFF2-40B4-BE49-F238E27FC236}">
                <a16:creationId xmlns:a16="http://schemas.microsoft.com/office/drawing/2014/main" id="{72D848A6-E544-133B-D9C4-0E6894B1E451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30" name="Text 6">
            <a:extLst>
              <a:ext uri="{FF2B5EF4-FFF2-40B4-BE49-F238E27FC236}">
                <a16:creationId xmlns:a16="http://schemas.microsoft.com/office/drawing/2014/main" id="{DBBBA0FB-26EB-3BF1-A883-18B6D89A539A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31" name="Text 7">
            <a:extLst>
              <a:ext uri="{FF2B5EF4-FFF2-40B4-BE49-F238E27FC236}">
                <a16:creationId xmlns:a16="http://schemas.microsoft.com/office/drawing/2014/main" id="{1B2D02AB-820F-185A-A870-74DE54A82D49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91440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ACTION 2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20040" y="329184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OPENING THE AIRWAY &amp; CHECKING BREATHING</a:t>
            </a:r>
            <a:endParaRPr lang="en-US" sz="24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20040" y="1234440"/>
            <a:ext cx="8503920" cy="621792"/>
          </a:xfrm>
          <a:prstGeom prst="rect">
            <a:avLst/>
          </a:prstGeom>
          <a:solidFill>
            <a:srgbClr val="FFFFFF"/>
          </a:solidFill>
          <a:ln w="1905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1335024"/>
            <a:ext cx="457200" cy="45720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1042416" y="1335024"/>
            <a:ext cx="7498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Look, listen, and feel simultaneously — do this for no longer than 10 seconds.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320040" y="1916265"/>
            <a:ext cx="8503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⚠  ATTENTION: GASPING</a:t>
            </a:r>
            <a:endParaRPr lang="en-US" sz="1500" dirty="0"/>
          </a:p>
        </p:txBody>
      </p:sp>
      <p:sp>
        <p:nvSpPr>
          <p:cNvPr id="17" name="Shape 13"/>
          <p:cNvSpPr/>
          <p:nvPr/>
        </p:nvSpPr>
        <p:spPr>
          <a:xfrm>
            <a:off x="320040" y="2214441"/>
            <a:ext cx="8503920" cy="502920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4"/>
          <p:cNvSpPr/>
          <p:nvPr/>
        </p:nvSpPr>
        <p:spPr>
          <a:xfrm>
            <a:off x="548640" y="2305881"/>
            <a:ext cx="8138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 the first few minutes after cardiac arrest, the person may appear to breathe</a:t>
            </a:r>
            <a:endParaRPr lang="en-US" sz="1200" dirty="0"/>
          </a:p>
        </p:txBody>
      </p:sp>
      <p:sp>
        <p:nvSpPr>
          <p:cNvPr id="19" name="Shape 15"/>
          <p:cNvSpPr/>
          <p:nvPr/>
        </p:nvSpPr>
        <p:spPr>
          <a:xfrm>
            <a:off x="320040" y="2781369"/>
            <a:ext cx="8503920" cy="502920"/>
          </a:xfrm>
          <a:prstGeom prst="rect">
            <a:avLst/>
          </a:prstGeom>
          <a:solidFill>
            <a:srgbClr val="EDF4EF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6"/>
          <p:cNvSpPr/>
          <p:nvPr/>
        </p:nvSpPr>
        <p:spPr>
          <a:xfrm>
            <a:off x="548640" y="2872809"/>
            <a:ext cx="8138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Noisy breathing movements may occur — but there is no detectable air flow</a:t>
            </a:r>
            <a:endParaRPr lang="en-US" sz="1200" dirty="0"/>
          </a:p>
        </p:txBody>
      </p:sp>
      <p:sp>
        <p:nvSpPr>
          <p:cNvPr id="21" name="Shape 17"/>
          <p:cNvSpPr/>
          <p:nvPr/>
        </p:nvSpPr>
        <p:spPr>
          <a:xfrm>
            <a:off x="320040" y="3348297"/>
            <a:ext cx="8503920" cy="502920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8"/>
          <p:cNvSpPr/>
          <p:nvPr/>
        </p:nvSpPr>
        <p:spPr>
          <a:xfrm>
            <a:off x="548640" y="3439737"/>
            <a:ext cx="8138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person may make involuntary arm and leg movements</a:t>
            </a:r>
            <a:endParaRPr lang="en-US" sz="1200" dirty="0"/>
          </a:p>
        </p:txBody>
      </p:sp>
      <p:sp>
        <p:nvSpPr>
          <p:cNvPr id="23" name="Shape 19"/>
          <p:cNvSpPr/>
          <p:nvPr/>
        </p:nvSpPr>
        <p:spPr>
          <a:xfrm>
            <a:off x="320040" y="3915225"/>
            <a:ext cx="8503920" cy="502920"/>
          </a:xfrm>
          <a:prstGeom prst="rect">
            <a:avLst/>
          </a:prstGeom>
          <a:solidFill>
            <a:srgbClr val="EDF4EF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0"/>
          <p:cNvSpPr/>
          <p:nvPr/>
        </p:nvSpPr>
        <p:spPr>
          <a:xfrm>
            <a:off x="548640" y="4006665"/>
            <a:ext cx="8138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This is called GASPING — categorize it as 'NOT BREATHING NORMALLY'</a:t>
            </a:r>
            <a:endParaRPr lang="en-US" sz="1200" dirty="0"/>
          </a:p>
        </p:txBody>
      </p:sp>
      <p:sp>
        <p:nvSpPr>
          <p:cNvPr id="25" name="Shape 21"/>
          <p:cNvSpPr/>
          <p:nvPr/>
        </p:nvSpPr>
        <p:spPr>
          <a:xfrm>
            <a:off x="320040" y="4527873"/>
            <a:ext cx="8503920" cy="27432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2"/>
          <p:cNvSpPr/>
          <p:nvPr/>
        </p:nvSpPr>
        <p:spPr>
          <a:xfrm>
            <a:off x="457200" y="4546161"/>
            <a:ext cx="8229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→  START CPR IMMEDIATELY if gasping is detected</a:t>
            </a:r>
            <a:endParaRPr lang="en-US" sz="1100" dirty="0"/>
          </a:p>
        </p:txBody>
      </p:sp>
      <p:sp>
        <p:nvSpPr>
          <p:cNvPr id="27" name="Text 5">
            <a:extLst>
              <a:ext uri="{FF2B5EF4-FFF2-40B4-BE49-F238E27FC236}">
                <a16:creationId xmlns:a16="http://schemas.microsoft.com/office/drawing/2014/main" id="{6E38CED0-96BA-2636-3B9D-51461BBD2328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28" name="Text 6">
            <a:extLst>
              <a:ext uri="{FF2B5EF4-FFF2-40B4-BE49-F238E27FC236}">
                <a16:creationId xmlns:a16="http://schemas.microsoft.com/office/drawing/2014/main" id="{980688D3-FC0B-77C0-D233-9579F32E0FF4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29" name="Text 7">
            <a:extLst>
              <a:ext uri="{FF2B5EF4-FFF2-40B4-BE49-F238E27FC236}">
                <a16:creationId xmlns:a16="http://schemas.microsoft.com/office/drawing/2014/main" id="{151F17C4-C8EF-364E-40F3-99A290C924BC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91440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STEP 3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20040" y="329184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SEEK HELP</a:t>
            </a:r>
            <a:endParaRPr lang="en-US" sz="24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20040" y="1184745"/>
            <a:ext cx="8503920" cy="530352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02920" y="1285329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Not all situations require emergency services. Assess whether urgent help is needed.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320040" y="1775130"/>
            <a:ext cx="8503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WHEN CALLING EMERGENCY SERVICES, PROVIDE: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320040" y="2080461"/>
            <a:ext cx="8503920" cy="566928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208477"/>
            <a:ext cx="292608" cy="292608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886968" y="2217621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WHERE?</a:t>
            </a:r>
            <a:endParaRPr lang="en-US" sz="1400" dirty="0"/>
          </a:p>
        </p:txBody>
      </p:sp>
      <p:sp>
        <p:nvSpPr>
          <p:cNvPr id="19" name="Text 15"/>
          <p:cNvSpPr/>
          <p:nvPr/>
        </p:nvSpPr>
        <p:spPr>
          <a:xfrm>
            <a:off x="2304288" y="2217621"/>
            <a:ext cx="6309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Exact location of the emergency</a:t>
            </a:r>
            <a:endParaRPr lang="en-US" sz="1300" dirty="0"/>
          </a:p>
        </p:txBody>
      </p:sp>
      <p:sp>
        <p:nvSpPr>
          <p:cNvPr id="20" name="Shape 16"/>
          <p:cNvSpPr/>
          <p:nvPr/>
        </p:nvSpPr>
        <p:spPr>
          <a:xfrm>
            <a:off x="320040" y="2720541"/>
            <a:ext cx="8503920" cy="566928"/>
          </a:xfrm>
          <a:prstGeom prst="rect">
            <a:avLst/>
          </a:prstGeom>
          <a:solidFill>
            <a:srgbClr val="EDF4EF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848557"/>
            <a:ext cx="292608" cy="292608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886968" y="2857701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WHAT?</a:t>
            </a:r>
            <a:endParaRPr lang="en-US" sz="1400" dirty="0"/>
          </a:p>
        </p:txBody>
      </p:sp>
      <p:sp>
        <p:nvSpPr>
          <p:cNvPr id="23" name="Text 18"/>
          <p:cNvSpPr/>
          <p:nvPr/>
        </p:nvSpPr>
        <p:spPr>
          <a:xfrm>
            <a:off x="2304288" y="2857701"/>
            <a:ext cx="6309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Type of emergency situation</a:t>
            </a:r>
            <a:endParaRPr lang="en-US" sz="1300" dirty="0"/>
          </a:p>
        </p:txBody>
      </p:sp>
      <p:sp>
        <p:nvSpPr>
          <p:cNvPr id="24" name="Shape 19"/>
          <p:cNvSpPr/>
          <p:nvPr/>
        </p:nvSpPr>
        <p:spPr>
          <a:xfrm>
            <a:off x="320040" y="3360621"/>
            <a:ext cx="8503920" cy="566928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488637"/>
            <a:ext cx="292608" cy="292608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886968" y="3497781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WHO?</a:t>
            </a:r>
            <a:endParaRPr lang="en-US" sz="1400" dirty="0"/>
          </a:p>
        </p:txBody>
      </p:sp>
      <p:sp>
        <p:nvSpPr>
          <p:cNvPr id="27" name="Text 21"/>
          <p:cNvSpPr/>
          <p:nvPr/>
        </p:nvSpPr>
        <p:spPr>
          <a:xfrm>
            <a:off x="2304288" y="3497781"/>
            <a:ext cx="6309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Who is injured and what is wrong</a:t>
            </a:r>
            <a:endParaRPr lang="en-US" sz="1300" dirty="0"/>
          </a:p>
        </p:txBody>
      </p:sp>
      <p:sp>
        <p:nvSpPr>
          <p:cNvPr id="28" name="Text 22"/>
          <p:cNvSpPr/>
          <p:nvPr/>
        </p:nvSpPr>
        <p:spPr>
          <a:xfrm>
            <a:off x="320040" y="4055565"/>
            <a:ext cx="8503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EMERGENCY NUMBERS</a:t>
            </a:r>
            <a:endParaRPr lang="en-US" sz="1000" dirty="0"/>
          </a:p>
        </p:txBody>
      </p:sp>
      <p:sp>
        <p:nvSpPr>
          <p:cNvPr id="29" name="Shape 23"/>
          <p:cNvSpPr/>
          <p:nvPr/>
        </p:nvSpPr>
        <p:spPr>
          <a:xfrm>
            <a:off x="320040" y="4403037"/>
            <a:ext cx="1993392" cy="411480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4"/>
          <p:cNvSpPr/>
          <p:nvPr/>
        </p:nvSpPr>
        <p:spPr>
          <a:xfrm>
            <a:off x="320040" y="4476189"/>
            <a:ext cx="1993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Ambulance: 912</a:t>
            </a:r>
            <a:endParaRPr lang="en-US" sz="1200" dirty="0"/>
          </a:p>
        </p:txBody>
      </p:sp>
      <p:sp>
        <p:nvSpPr>
          <p:cNvPr id="31" name="Shape 25"/>
          <p:cNvSpPr/>
          <p:nvPr/>
        </p:nvSpPr>
        <p:spPr>
          <a:xfrm>
            <a:off x="2496312" y="4403037"/>
            <a:ext cx="1993392" cy="411480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6"/>
          <p:cNvSpPr/>
          <p:nvPr/>
        </p:nvSpPr>
        <p:spPr>
          <a:xfrm>
            <a:off x="2496312" y="4476189"/>
            <a:ext cx="1993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Police: 112</a:t>
            </a:r>
            <a:endParaRPr lang="en-US" sz="1200" dirty="0"/>
          </a:p>
        </p:txBody>
      </p:sp>
      <p:sp>
        <p:nvSpPr>
          <p:cNvPr id="33" name="Shape 27"/>
          <p:cNvSpPr/>
          <p:nvPr/>
        </p:nvSpPr>
        <p:spPr>
          <a:xfrm>
            <a:off x="4672584" y="4403037"/>
            <a:ext cx="1993392" cy="411480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28"/>
          <p:cNvSpPr/>
          <p:nvPr/>
        </p:nvSpPr>
        <p:spPr>
          <a:xfrm>
            <a:off x="4672584" y="4476189"/>
            <a:ext cx="1993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Fire: 111</a:t>
            </a:r>
            <a:endParaRPr lang="en-US" sz="1200" dirty="0"/>
          </a:p>
        </p:txBody>
      </p:sp>
      <p:sp>
        <p:nvSpPr>
          <p:cNvPr id="35" name="Shape 29"/>
          <p:cNvSpPr/>
          <p:nvPr/>
        </p:nvSpPr>
        <p:spPr>
          <a:xfrm>
            <a:off x="6848856" y="4403037"/>
            <a:ext cx="1993392" cy="411480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0"/>
          <p:cNvSpPr/>
          <p:nvPr/>
        </p:nvSpPr>
        <p:spPr>
          <a:xfrm>
            <a:off x="6848856" y="4476189"/>
            <a:ext cx="1993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RRC: 2100</a:t>
            </a:r>
            <a:endParaRPr lang="en-US" sz="1200" dirty="0"/>
          </a:p>
        </p:txBody>
      </p:sp>
      <p:sp>
        <p:nvSpPr>
          <p:cNvPr id="37" name="Text 5">
            <a:extLst>
              <a:ext uri="{FF2B5EF4-FFF2-40B4-BE49-F238E27FC236}">
                <a16:creationId xmlns:a16="http://schemas.microsoft.com/office/drawing/2014/main" id="{9DDACF1F-E323-4C78-E9D7-C648F6B9EF07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38" name="Text 6">
            <a:extLst>
              <a:ext uri="{FF2B5EF4-FFF2-40B4-BE49-F238E27FC236}">
                <a16:creationId xmlns:a16="http://schemas.microsoft.com/office/drawing/2014/main" id="{7FB1FC08-2E86-7ABC-12A4-51BC774D385F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39" name="Text 7">
            <a:extLst>
              <a:ext uri="{FF2B5EF4-FFF2-40B4-BE49-F238E27FC236}">
                <a16:creationId xmlns:a16="http://schemas.microsoft.com/office/drawing/2014/main" id="{E4327E42-77CC-849F-6092-B77D69978F1E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91440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STEP 4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20040" y="329184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PROVIDE FURTHER FIRST AID</a:t>
            </a:r>
            <a:endParaRPr lang="en-US" sz="24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320040" y="1140615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Before providing further first aid, confirm all prior steps are complete: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320040" y="1458669"/>
            <a:ext cx="4187952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768" y="1568397"/>
            <a:ext cx="310896" cy="310896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850392" y="1586685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Is the situation safe?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4690872" y="1458669"/>
            <a:ext cx="4187952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1568397"/>
            <a:ext cx="310896" cy="310896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5221224" y="1586685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Have you checked consciousness and breathing?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320040" y="2080461"/>
            <a:ext cx="4187952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768" y="2190189"/>
            <a:ext cx="310896" cy="310896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850392" y="2208477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Did you find out what is wrong?</a:t>
            </a:r>
            <a:endParaRPr lang="en-US" sz="1100" dirty="0"/>
          </a:p>
        </p:txBody>
      </p:sp>
      <p:sp>
        <p:nvSpPr>
          <p:cNvPr id="23" name="Shape 17"/>
          <p:cNvSpPr/>
          <p:nvPr/>
        </p:nvSpPr>
        <p:spPr>
          <a:xfrm>
            <a:off x="4690872" y="2080461"/>
            <a:ext cx="4187952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4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2190189"/>
            <a:ext cx="310896" cy="310896"/>
          </a:xfrm>
          <a:prstGeom prst="rect">
            <a:avLst/>
          </a:prstGeom>
        </p:spPr>
      </p:pic>
      <p:sp>
        <p:nvSpPr>
          <p:cNvPr id="25" name="Text 18"/>
          <p:cNvSpPr/>
          <p:nvPr/>
        </p:nvSpPr>
        <p:spPr>
          <a:xfrm>
            <a:off x="5221224" y="2208477"/>
            <a:ext cx="35478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Have you arranged urgent transport if necessary?</a:t>
            </a:r>
            <a:endParaRPr lang="en-US" sz="1100" dirty="0"/>
          </a:p>
        </p:txBody>
      </p:sp>
      <p:sp>
        <p:nvSpPr>
          <p:cNvPr id="26" name="Shape 19"/>
          <p:cNvSpPr/>
          <p:nvPr/>
        </p:nvSpPr>
        <p:spPr>
          <a:xfrm>
            <a:off x="320040" y="2793693"/>
            <a:ext cx="8503920" cy="530352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Text 20"/>
          <p:cNvSpPr/>
          <p:nvPr/>
        </p:nvSpPr>
        <p:spPr>
          <a:xfrm>
            <a:off x="502920" y="2875989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→  If ALL boxes check out: PROVIDE FURTHER FIRST AID!</a:t>
            </a:r>
            <a:endParaRPr lang="en-US" sz="1400" dirty="0"/>
          </a:p>
        </p:txBody>
      </p:sp>
      <p:sp>
        <p:nvSpPr>
          <p:cNvPr id="28" name="Text 21"/>
          <p:cNvSpPr/>
          <p:nvPr/>
        </p:nvSpPr>
        <p:spPr>
          <a:xfrm>
            <a:off x="320040" y="3470349"/>
            <a:ext cx="8503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SET PRIORITIES — When multiple injuries exist:</a:t>
            </a:r>
            <a:endParaRPr lang="en-US" sz="1200" dirty="0"/>
          </a:p>
        </p:txBody>
      </p:sp>
      <p:sp>
        <p:nvSpPr>
          <p:cNvPr id="29" name="Text 22"/>
          <p:cNvSpPr/>
          <p:nvPr/>
        </p:nvSpPr>
        <p:spPr>
          <a:xfrm>
            <a:off x="320040" y="3872685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1. Suppress catastrophic bleeding</a:t>
            </a:r>
            <a:endParaRPr lang="en-US" sz="1100" dirty="0"/>
          </a:p>
        </p:txBody>
      </p:sp>
      <p:sp>
        <p:nvSpPr>
          <p:cNvPr id="30" name="Text 23"/>
          <p:cNvSpPr/>
          <p:nvPr/>
        </p:nvSpPr>
        <p:spPr>
          <a:xfrm>
            <a:off x="4690872" y="3872685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2. Manage unconsciousness (with/without normal breathing)</a:t>
            </a:r>
            <a:endParaRPr lang="en-US" sz="1100" dirty="0"/>
          </a:p>
        </p:txBody>
      </p:sp>
      <p:sp>
        <p:nvSpPr>
          <p:cNvPr id="31" name="Text 24"/>
          <p:cNvSpPr/>
          <p:nvPr/>
        </p:nvSpPr>
        <p:spPr>
          <a:xfrm>
            <a:off x="320040" y="4201869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3. Cool burns</a:t>
            </a:r>
            <a:endParaRPr lang="en-US" sz="1100" dirty="0"/>
          </a:p>
        </p:txBody>
      </p:sp>
      <p:sp>
        <p:nvSpPr>
          <p:cNvPr id="32" name="Text 25"/>
          <p:cNvSpPr/>
          <p:nvPr/>
        </p:nvSpPr>
        <p:spPr>
          <a:xfrm>
            <a:off x="4690872" y="4201869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4. Care for large wounds</a:t>
            </a:r>
            <a:endParaRPr lang="en-US" sz="1100" dirty="0"/>
          </a:p>
        </p:txBody>
      </p:sp>
      <p:sp>
        <p:nvSpPr>
          <p:cNvPr id="33" name="Text 26"/>
          <p:cNvSpPr/>
          <p:nvPr/>
        </p:nvSpPr>
        <p:spPr>
          <a:xfrm>
            <a:off x="320040" y="4531053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5. Treat muscle, joint, and limb injuries</a:t>
            </a:r>
            <a:endParaRPr lang="en-US" sz="1100" dirty="0"/>
          </a:p>
        </p:txBody>
      </p:sp>
      <p:sp>
        <p:nvSpPr>
          <p:cNvPr id="34" name="Text 27"/>
          <p:cNvSpPr/>
          <p:nvPr/>
        </p:nvSpPr>
        <p:spPr>
          <a:xfrm>
            <a:off x="4690872" y="4531053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6. Manage minor injuries</a:t>
            </a:r>
            <a:endParaRPr lang="en-US" sz="1100" dirty="0"/>
          </a:p>
        </p:txBody>
      </p:sp>
      <p:sp>
        <p:nvSpPr>
          <p:cNvPr id="35" name="Text 5">
            <a:extLst>
              <a:ext uri="{FF2B5EF4-FFF2-40B4-BE49-F238E27FC236}">
                <a16:creationId xmlns:a16="http://schemas.microsoft.com/office/drawing/2014/main" id="{4599F3B6-7EBB-C439-D64D-D8F609E668FA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36" name="Text 6">
            <a:extLst>
              <a:ext uri="{FF2B5EF4-FFF2-40B4-BE49-F238E27FC236}">
                <a16:creationId xmlns:a16="http://schemas.microsoft.com/office/drawing/2014/main" id="{A8707F97-BF0C-19E1-57CB-11EA8E545A72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37" name="Text 7">
            <a:extLst>
              <a:ext uri="{FF2B5EF4-FFF2-40B4-BE49-F238E27FC236}">
                <a16:creationId xmlns:a16="http://schemas.microsoft.com/office/drawing/2014/main" id="{B05DAEAE-B137-E657-E284-EDFAADE3FC31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91440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GOOD TO KNOW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20040" y="329184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 IS CATASTROPHIC BLEEDING?</a:t>
            </a:r>
            <a:endParaRPr lang="en-US" sz="24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20040" y="1164867"/>
            <a:ext cx="8503920" cy="530352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02920" y="1265451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Catastrophic bleeding is when a person is rapidly losing a very large amount of blood.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320040" y="1745313"/>
            <a:ext cx="8503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IT COULD HAPPEN WHEN: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320040" y="2030766"/>
            <a:ext cx="8503920" cy="530352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131350"/>
            <a:ext cx="329184" cy="329184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932688" y="2149638"/>
            <a:ext cx="7680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Blood is spurting or gushing from the wound</a:t>
            </a:r>
            <a:endParaRPr lang="en-US" sz="1300" dirty="0"/>
          </a:p>
        </p:txBody>
      </p:sp>
      <p:sp>
        <p:nvSpPr>
          <p:cNvPr id="19" name="Shape 15"/>
          <p:cNvSpPr/>
          <p:nvPr/>
        </p:nvSpPr>
        <p:spPr>
          <a:xfrm>
            <a:off x="320040" y="2634270"/>
            <a:ext cx="8503920" cy="530352"/>
          </a:xfrm>
          <a:prstGeom prst="rect">
            <a:avLst/>
          </a:prstGeom>
          <a:solidFill>
            <a:srgbClr val="EDF4EF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2734854"/>
            <a:ext cx="329184" cy="329184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932688" y="2753142"/>
            <a:ext cx="7680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There is an amputation of a limb</a:t>
            </a:r>
            <a:endParaRPr lang="en-US" sz="1300" dirty="0"/>
          </a:p>
        </p:txBody>
      </p:sp>
      <p:sp>
        <p:nvSpPr>
          <p:cNvPr id="22" name="Shape 17"/>
          <p:cNvSpPr/>
          <p:nvPr/>
        </p:nvSpPr>
        <p:spPr>
          <a:xfrm>
            <a:off x="320040" y="3237774"/>
            <a:ext cx="8503920" cy="530352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3338358"/>
            <a:ext cx="329184" cy="329184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932688" y="3356646"/>
            <a:ext cx="7680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There is a wound to the thigh</a:t>
            </a:r>
            <a:endParaRPr lang="en-US" sz="1300" dirty="0"/>
          </a:p>
        </p:txBody>
      </p:sp>
      <p:sp>
        <p:nvSpPr>
          <p:cNvPr id="25" name="Shape 19"/>
          <p:cNvSpPr/>
          <p:nvPr/>
        </p:nvSpPr>
        <p:spPr>
          <a:xfrm>
            <a:off x="320040" y="3786414"/>
            <a:ext cx="8503920" cy="100584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3914430"/>
            <a:ext cx="621792" cy="621792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1234440" y="3841278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CRITICAL ACTION</a:t>
            </a:r>
            <a:endParaRPr lang="en-US" sz="1000" dirty="0"/>
          </a:p>
        </p:txBody>
      </p:sp>
      <p:sp>
        <p:nvSpPr>
          <p:cNvPr id="28" name="Text 21"/>
          <p:cNvSpPr/>
          <p:nvPr/>
        </p:nvSpPr>
        <p:spPr>
          <a:xfrm>
            <a:off x="1234440" y="4115598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Stop blood loss INSTANTLY — before checking consciousness. Apply direct pressure and pressure dressings.</a:t>
            </a:r>
            <a:endParaRPr lang="en-US" sz="1200" dirty="0"/>
          </a:p>
        </p:txBody>
      </p:sp>
      <p:sp>
        <p:nvSpPr>
          <p:cNvPr id="29" name="Text 5">
            <a:extLst>
              <a:ext uri="{FF2B5EF4-FFF2-40B4-BE49-F238E27FC236}">
                <a16:creationId xmlns:a16="http://schemas.microsoft.com/office/drawing/2014/main" id="{69792366-CFB2-13D5-8AC2-ADD45105503A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30" name="Text 6">
            <a:extLst>
              <a:ext uri="{FF2B5EF4-FFF2-40B4-BE49-F238E27FC236}">
                <a16:creationId xmlns:a16="http://schemas.microsoft.com/office/drawing/2014/main" id="{FC509829-A175-789A-E503-DED902661B97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31" name="Text 7">
            <a:extLst>
              <a:ext uri="{FF2B5EF4-FFF2-40B4-BE49-F238E27FC236}">
                <a16:creationId xmlns:a16="http://schemas.microsoft.com/office/drawing/2014/main" id="{E90FE216-2541-0080-0DE9-AB5DEFF27F7E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228600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ARRANGE MEDICAL ATTENTION</a:t>
            </a:r>
            <a:endParaRPr lang="en-US" sz="24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320040" y="1234440"/>
            <a:ext cx="8503920" cy="566928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502920" y="1335024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Many first aid situations can be handled by the first aider, but some require professional medical follow-up.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320040" y="1938528"/>
            <a:ext cx="4206240" cy="2219249"/>
          </a:xfrm>
          <a:prstGeom prst="rect">
            <a:avLst/>
          </a:prstGeom>
          <a:solidFill>
            <a:srgbClr val="FFFFFF"/>
          </a:solidFill>
          <a:ln w="2540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320040" y="1938528"/>
            <a:ext cx="4206240" cy="54864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1920240" y="2121408"/>
            <a:ext cx="960120" cy="960120"/>
          </a:xfrm>
          <a:prstGeom prst="ellipse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5">
            <a:biLevel thresh="25000"/>
          </a:blip>
          <a:stretch>
            <a:fillRect/>
          </a:stretch>
        </p:blipFill>
        <p:spPr>
          <a:xfrm>
            <a:off x="2039112" y="2231136"/>
            <a:ext cx="694944" cy="694944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457200" y="3154680"/>
            <a:ext cx="3931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Community Health Worker</a:t>
            </a:r>
            <a:endParaRPr lang="en-US" sz="1300" dirty="0"/>
          </a:p>
        </p:txBody>
      </p:sp>
      <p:sp>
        <p:nvSpPr>
          <p:cNvPr id="19" name="Text 15"/>
          <p:cNvSpPr/>
          <p:nvPr/>
        </p:nvSpPr>
        <p:spPr>
          <a:xfrm>
            <a:off x="457200" y="3241651"/>
            <a:ext cx="3931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9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For cases requiring basic advanced skills beyond first aid training</a:t>
            </a:r>
            <a:endParaRPr lang="en-US" sz="1100" dirty="0">
              <a:solidFill>
                <a:srgbClr val="194A3A"/>
              </a:solidFill>
            </a:endParaRPr>
          </a:p>
        </p:txBody>
      </p:sp>
      <p:sp>
        <p:nvSpPr>
          <p:cNvPr id="20" name="Shape 16"/>
          <p:cNvSpPr/>
          <p:nvPr/>
        </p:nvSpPr>
        <p:spPr>
          <a:xfrm>
            <a:off x="4754880" y="1938528"/>
            <a:ext cx="4206240" cy="2219249"/>
          </a:xfrm>
          <a:prstGeom prst="rect">
            <a:avLst/>
          </a:prstGeom>
          <a:solidFill>
            <a:srgbClr val="FFFFFF"/>
          </a:solidFill>
          <a:ln w="25400">
            <a:solidFill>
              <a:srgbClr val="1A4A3A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7"/>
          <p:cNvSpPr/>
          <p:nvPr/>
        </p:nvSpPr>
        <p:spPr>
          <a:xfrm>
            <a:off x="4754880" y="1938528"/>
            <a:ext cx="4206240" cy="54864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6355080" y="2121408"/>
            <a:ext cx="960120" cy="960120"/>
          </a:xfrm>
          <a:prstGeom prst="ellipse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6">
            <a:biLevel thresh="25000"/>
          </a:blip>
          <a:stretch>
            <a:fillRect/>
          </a:stretch>
        </p:blipFill>
        <p:spPr>
          <a:xfrm>
            <a:off x="6473952" y="2231136"/>
            <a:ext cx="694944" cy="694944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4892040" y="3154680"/>
            <a:ext cx="3931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Professional</a:t>
            </a:r>
            <a:endParaRPr lang="en-US" sz="1300" dirty="0"/>
          </a:p>
        </p:txBody>
      </p:sp>
      <p:sp>
        <p:nvSpPr>
          <p:cNvPr id="25" name="Text 20"/>
          <p:cNvSpPr/>
          <p:nvPr/>
        </p:nvSpPr>
        <p:spPr>
          <a:xfrm>
            <a:off x="4892040" y="3249667"/>
            <a:ext cx="3931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9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For serious injuries requiring nurse, midwife, or doctor-level care</a:t>
            </a:r>
            <a:endParaRPr lang="en-US" sz="1100" dirty="0">
              <a:solidFill>
                <a:srgbClr val="194A3A"/>
              </a:solidFill>
            </a:endParaRPr>
          </a:p>
        </p:txBody>
      </p:sp>
      <p:sp>
        <p:nvSpPr>
          <p:cNvPr id="26" name="Shape 21"/>
          <p:cNvSpPr/>
          <p:nvPr/>
        </p:nvSpPr>
        <p:spPr>
          <a:xfrm>
            <a:off x="320040" y="4368478"/>
            <a:ext cx="8641080" cy="36576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2"/>
          <p:cNvSpPr/>
          <p:nvPr/>
        </p:nvSpPr>
        <p:spPr>
          <a:xfrm>
            <a:off x="502920" y="4432486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Medical follow-up should NOT be delayed — but urgent transport is not always required.</a:t>
            </a:r>
            <a:endParaRPr lang="en-US" sz="1100" dirty="0"/>
          </a:p>
        </p:txBody>
      </p:sp>
      <p:sp>
        <p:nvSpPr>
          <p:cNvPr id="28" name="Text 5">
            <a:extLst>
              <a:ext uri="{FF2B5EF4-FFF2-40B4-BE49-F238E27FC236}">
                <a16:creationId xmlns:a16="http://schemas.microsoft.com/office/drawing/2014/main" id="{320F78FB-4612-CF64-EEBA-9A4A6A215AF5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29" name="Text 6">
            <a:extLst>
              <a:ext uri="{FF2B5EF4-FFF2-40B4-BE49-F238E27FC236}">
                <a16:creationId xmlns:a16="http://schemas.microsoft.com/office/drawing/2014/main" id="{20FD9F15-730C-B4FC-578E-E21203CBA716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30" name="Text 7">
            <a:extLst>
              <a:ext uri="{FF2B5EF4-FFF2-40B4-BE49-F238E27FC236}">
                <a16:creationId xmlns:a16="http://schemas.microsoft.com/office/drawing/2014/main" id="{3B5D8634-B29D-CE6F-0D1F-B5BE7A2286F8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-1371600" y="-914400"/>
            <a:ext cx="5486400" cy="5486400"/>
          </a:xfrm>
          <a:prstGeom prst="ellipse">
            <a:avLst/>
          </a:prstGeom>
          <a:solidFill>
            <a:srgbClr val="2C6B52">
              <a:alpha val="20000"/>
            </a:srgbClr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6400800" y="1371600"/>
            <a:ext cx="4572000" cy="4572000"/>
          </a:xfrm>
          <a:prstGeom prst="ellipse">
            <a:avLst/>
          </a:prstGeom>
          <a:solidFill>
            <a:srgbClr val="5DAA82">
              <a:alpha val="18000"/>
            </a:srgbClr>
          </a:solidFill>
          <a:ln w="12700">
            <a:solidFill>
              <a:srgbClr val="5DA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3886200" y="457200"/>
            <a:ext cx="1371600" cy="1371600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9080" y="640080"/>
            <a:ext cx="1005840" cy="10058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0" y="1965960"/>
            <a:ext cx="9144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THANK YOU</a:t>
            </a:r>
            <a:endParaRPr lang="en-US" sz="6200" dirty="0"/>
          </a:p>
        </p:txBody>
      </p:sp>
      <p:sp>
        <p:nvSpPr>
          <p:cNvPr id="13" name="Text 9"/>
          <p:cNvSpPr/>
          <p:nvPr/>
        </p:nvSpPr>
        <p:spPr>
          <a:xfrm>
            <a:off x="0" y="288036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200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FOR YOUR COMMITMENT TO SAVING LIVES</a:t>
            </a:r>
            <a:endParaRPr lang="en-US" sz="1400" dirty="0"/>
          </a:p>
        </p:txBody>
      </p:sp>
      <p:sp>
        <p:nvSpPr>
          <p:cNvPr id="14" name="Shape 10"/>
          <p:cNvSpPr/>
          <p:nvPr/>
        </p:nvSpPr>
        <p:spPr>
          <a:xfrm>
            <a:off x="2743200" y="3520440"/>
            <a:ext cx="3657600" cy="54864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0" y="3794760"/>
            <a:ext cx="9144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First Aid Training  ·  AFAM Based Version 2021</a:t>
            </a:r>
            <a:endParaRPr lang="en-US" sz="1200" dirty="0"/>
          </a:p>
        </p:txBody>
      </p:sp>
      <p:sp>
        <p:nvSpPr>
          <p:cNvPr id="16" name="Text 5">
            <a:extLst>
              <a:ext uri="{FF2B5EF4-FFF2-40B4-BE49-F238E27FC236}">
                <a16:creationId xmlns:a16="http://schemas.microsoft.com/office/drawing/2014/main" id="{900D292E-9C11-CDEF-6454-4CCB2C955583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17" name="Text 6">
            <a:extLst>
              <a:ext uri="{FF2B5EF4-FFF2-40B4-BE49-F238E27FC236}">
                <a16:creationId xmlns:a16="http://schemas.microsoft.com/office/drawing/2014/main" id="{DEB4B239-232E-0DDC-4459-1F2EEF30D945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18" name="Text 7">
            <a:extLst>
              <a:ext uri="{FF2B5EF4-FFF2-40B4-BE49-F238E27FC236}">
                <a16:creationId xmlns:a16="http://schemas.microsoft.com/office/drawing/2014/main" id="{556EE39B-C31F-EC89-ABC7-569C0C0B912A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228600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WHO IS A FIRST AIDER?</a:t>
            </a:r>
            <a:endParaRPr lang="en-US" sz="24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9" name="Text 6"/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10" name="Text 7"/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  <p:sp>
        <p:nvSpPr>
          <p:cNvPr id="11" name="Shape 8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320040" y="1234440"/>
            <a:ext cx="8503920" cy="749808"/>
          </a:xfrm>
          <a:prstGeom prst="rect">
            <a:avLst/>
          </a:prstGeom>
          <a:solidFill>
            <a:srgbClr val="FFFFFF"/>
          </a:solidFill>
          <a:ln w="1905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" y="1335024"/>
            <a:ext cx="475488" cy="47548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115568" y="1335024"/>
            <a:ext cx="7406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 First Aider is a person trained and skilled in first aid practices.</a:t>
            </a:r>
            <a:endParaRPr lang="en-US" sz="1400" dirty="0"/>
          </a:p>
        </p:txBody>
      </p:sp>
      <p:sp>
        <p:nvSpPr>
          <p:cNvPr id="15" name="Shape 11"/>
          <p:cNvSpPr/>
          <p:nvPr/>
        </p:nvSpPr>
        <p:spPr>
          <a:xfrm>
            <a:off x="320040" y="2057004"/>
            <a:ext cx="8503920" cy="841248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320040" y="2057004"/>
            <a:ext cx="50292" cy="841248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2064" y="2377440"/>
            <a:ext cx="420624" cy="420624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078992" y="2267712"/>
            <a:ext cx="7315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1. Prevent Additional Injuries</a:t>
            </a:r>
            <a:endParaRPr lang="en-US" sz="1300" dirty="0"/>
          </a:p>
        </p:txBody>
      </p:sp>
      <p:sp>
        <p:nvSpPr>
          <p:cNvPr id="19" name="Text 14"/>
          <p:cNvSpPr/>
          <p:nvPr/>
        </p:nvSpPr>
        <p:spPr>
          <a:xfrm>
            <a:off x="1078992" y="2624328"/>
            <a:ext cx="7315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Avoid causing further harm to the victim or others at the scene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320040" y="3007185"/>
            <a:ext cx="8503920" cy="841248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6"/>
          <p:cNvSpPr/>
          <p:nvPr/>
        </p:nvSpPr>
        <p:spPr>
          <a:xfrm>
            <a:off x="320040" y="2997246"/>
            <a:ext cx="50292" cy="841248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2064" y="3337560"/>
            <a:ext cx="420624" cy="420624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1078992" y="3178137"/>
            <a:ext cx="7315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2. Contribute to Saving Lives</a:t>
            </a:r>
            <a:endParaRPr lang="en-US" sz="1300" dirty="0"/>
          </a:p>
        </p:txBody>
      </p:sp>
      <p:sp>
        <p:nvSpPr>
          <p:cNvPr id="24" name="Text 18"/>
          <p:cNvSpPr/>
          <p:nvPr/>
        </p:nvSpPr>
        <p:spPr>
          <a:xfrm>
            <a:off x="1078992" y="3504936"/>
            <a:ext cx="7315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Provide timely intervention to the injured or ill person</a:t>
            </a:r>
            <a:endParaRPr lang="en-US" sz="1100" dirty="0"/>
          </a:p>
        </p:txBody>
      </p:sp>
      <p:sp>
        <p:nvSpPr>
          <p:cNvPr id="25" name="Shape 19"/>
          <p:cNvSpPr/>
          <p:nvPr/>
        </p:nvSpPr>
        <p:spPr>
          <a:xfrm>
            <a:off x="320040" y="3937488"/>
            <a:ext cx="8503920" cy="841248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0"/>
          <p:cNvSpPr/>
          <p:nvPr/>
        </p:nvSpPr>
        <p:spPr>
          <a:xfrm>
            <a:off x="320040" y="3937488"/>
            <a:ext cx="50292" cy="841248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2064" y="4138656"/>
            <a:ext cx="420624" cy="420624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1078992" y="4028928"/>
            <a:ext cx="7315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3. Prevent Deterioration</a:t>
            </a:r>
            <a:endParaRPr lang="en-US" sz="1300" dirty="0"/>
          </a:p>
        </p:txBody>
      </p:sp>
      <p:sp>
        <p:nvSpPr>
          <p:cNvPr id="29" name="Text 22"/>
          <p:cNvSpPr/>
          <p:nvPr/>
        </p:nvSpPr>
        <p:spPr>
          <a:xfrm>
            <a:off x="1078992" y="4385544"/>
            <a:ext cx="7315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Actively work to stop the victim's health status from worsening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-1371600" y="-914400"/>
            <a:ext cx="5029200" cy="5029200"/>
          </a:xfrm>
          <a:prstGeom prst="ellipse">
            <a:avLst/>
          </a:prstGeom>
          <a:solidFill>
            <a:srgbClr val="2C6B52">
              <a:alpha val="18000"/>
            </a:srgbClr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6400800" y="1828800"/>
            <a:ext cx="4114800" cy="4114800"/>
          </a:xfrm>
          <a:prstGeom prst="ellipse">
            <a:avLst/>
          </a:prstGeom>
          <a:solidFill>
            <a:srgbClr val="5DAA82">
              <a:alpha val="18000"/>
            </a:srgbClr>
          </a:solidFill>
          <a:ln w="12700">
            <a:solidFill>
              <a:srgbClr val="5DAA8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2926080" y="1371600"/>
            <a:ext cx="3291840" cy="640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0" y="155448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400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MODULE 1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0" y="2011680"/>
            <a:ext cx="91440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GENERAL</a:t>
            </a:r>
            <a:endParaRPr lang="en-US" sz="6200" dirty="0"/>
          </a:p>
        </p:txBody>
      </p:sp>
      <p:sp>
        <p:nvSpPr>
          <p:cNvPr id="13" name="Text 10"/>
          <p:cNvSpPr/>
          <p:nvPr/>
        </p:nvSpPr>
        <p:spPr>
          <a:xfrm>
            <a:off x="0" y="2834640"/>
            <a:ext cx="91440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200" b="1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PRINCIPLES</a:t>
            </a:r>
            <a:endParaRPr lang="en-US" sz="6200" dirty="0"/>
          </a:p>
        </p:txBody>
      </p:sp>
      <p:sp>
        <p:nvSpPr>
          <p:cNvPr id="14" name="Shape 11"/>
          <p:cNvSpPr/>
          <p:nvPr/>
        </p:nvSpPr>
        <p:spPr>
          <a:xfrm>
            <a:off x="2926080" y="3703320"/>
            <a:ext cx="3291840" cy="640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5">
            <a:extLst>
              <a:ext uri="{FF2B5EF4-FFF2-40B4-BE49-F238E27FC236}">
                <a16:creationId xmlns:a16="http://schemas.microsoft.com/office/drawing/2014/main" id="{61C26994-82A0-8853-CDB3-04F852AE342A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16" name="Text 6">
            <a:extLst>
              <a:ext uri="{FF2B5EF4-FFF2-40B4-BE49-F238E27FC236}">
                <a16:creationId xmlns:a16="http://schemas.microsoft.com/office/drawing/2014/main" id="{BBDF5E51-8C14-8A2D-311E-68010A678F17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17" name="Text 7">
            <a:extLst>
              <a:ext uri="{FF2B5EF4-FFF2-40B4-BE49-F238E27FC236}">
                <a16:creationId xmlns:a16="http://schemas.microsoft.com/office/drawing/2014/main" id="{494E6505-23EE-0243-6B9C-6CC053126EE1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228600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SIX GUIDING PRINCIPLES OF FIRST AID</a:t>
            </a:r>
            <a:endParaRPr lang="en-US" sz="24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320040" y="1170432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When administering first aid, the first aider's safety is the first priority. Six guiding principles apply to every situation.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320040" y="1737360"/>
            <a:ext cx="2743200" cy="1417320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320040" y="1737360"/>
            <a:ext cx="2743200" cy="54864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429768" y="2176272"/>
            <a:ext cx="548640" cy="548640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632" y="2231136"/>
            <a:ext cx="420624" cy="420624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438912" y="1828800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</a:t>
            </a:r>
            <a:endParaRPr lang="en-US" sz="2000" dirty="0"/>
          </a:p>
        </p:txBody>
      </p:sp>
      <p:sp>
        <p:nvSpPr>
          <p:cNvPr id="18" name="Text 14"/>
          <p:cNvSpPr/>
          <p:nvPr/>
        </p:nvSpPr>
        <p:spPr>
          <a:xfrm>
            <a:off x="1097280" y="1901952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Keep Calm</a:t>
            </a:r>
            <a:endParaRPr lang="en-US" sz="1300" dirty="0"/>
          </a:p>
        </p:txBody>
      </p:sp>
      <p:sp>
        <p:nvSpPr>
          <p:cNvPr id="19" name="Shape 15"/>
          <p:cNvSpPr/>
          <p:nvPr/>
        </p:nvSpPr>
        <p:spPr>
          <a:xfrm>
            <a:off x="3264408" y="1737360"/>
            <a:ext cx="2743200" cy="1417320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3264408" y="1737360"/>
            <a:ext cx="2743200" cy="54864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7"/>
          <p:cNvSpPr/>
          <p:nvPr/>
        </p:nvSpPr>
        <p:spPr>
          <a:xfrm>
            <a:off x="3374136" y="2176272"/>
            <a:ext cx="548640" cy="548640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29000" y="2231136"/>
            <a:ext cx="420624" cy="420624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3383280" y="1828800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</a:t>
            </a:r>
            <a:endParaRPr lang="en-US" sz="2000" dirty="0"/>
          </a:p>
        </p:txBody>
      </p:sp>
      <p:sp>
        <p:nvSpPr>
          <p:cNvPr id="24" name="Text 19"/>
          <p:cNvSpPr/>
          <p:nvPr/>
        </p:nvSpPr>
        <p:spPr>
          <a:xfrm>
            <a:off x="4041648" y="1901952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Avoid Infection</a:t>
            </a:r>
            <a:endParaRPr lang="en-US" sz="1300" dirty="0"/>
          </a:p>
        </p:txBody>
      </p:sp>
      <p:sp>
        <p:nvSpPr>
          <p:cNvPr id="25" name="Shape 20"/>
          <p:cNvSpPr/>
          <p:nvPr/>
        </p:nvSpPr>
        <p:spPr>
          <a:xfrm>
            <a:off x="6208776" y="1737360"/>
            <a:ext cx="2743200" cy="1417320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1"/>
          <p:cNvSpPr/>
          <p:nvPr/>
        </p:nvSpPr>
        <p:spPr>
          <a:xfrm>
            <a:off x="6208776" y="1737360"/>
            <a:ext cx="2743200" cy="54864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2"/>
          <p:cNvSpPr/>
          <p:nvPr/>
        </p:nvSpPr>
        <p:spPr>
          <a:xfrm>
            <a:off x="6318504" y="2176272"/>
            <a:ext cx="548640" cy="548640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73368" y="2231136"/>
            <a:ext cx="420624" cy="420624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6327648" y="1828800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3</a:t>
            </a:r>
            <a:endParaRPr lang="en-US" sz="2000" dirty="0"/>
          </a:p>
        </p:txBody>
      </p:sp>
      <p:sp>
        <p:nvSpPr>
          <p:cNvPr id="30" name="Text 24"/>
          <p:cNvSpPr/>
          <p:nvPr/>
        </p:nvSpPr>
        <p:spPr>
          <a:xfrm>
            <a:off x="6986016" y="1901952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Act as a First Aider</a:t>
            </a:r>
            <a:endParaRPr lang="en-US" sz="1300" dirty="0"/>
          </a:p>
        </p:txBody>
      </p:sp>
      <p:sp>
        <p:nvSpPr>
          <p:cNvPr id="31" name="Shape 25"/>
          <p:cNvSpPr/>
          <p:nvPr/>
        </p:nvSpPr>
        <p:spPr>
          <a:xfrm>
            <a:off x="320040" y="3310128"/>
            <a:ext cx="2743200" cy="1417320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26"/>
          <p:cNvSpPr/>
          <p:nvPr/>
        </p:nvSpPr>
        <p:spPr>
          <a:xfrm>
            <a:off x="320040" y="3310128"/>
            <a:ext cx="2743200" cy="54864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27"/>
          <p:cNvSpPr/>
          <p:nvPr/>
        </p:nvSpPr>
        <p:spPr>
          <a:xfrm>
            <a:off x="429768" y="3749040"/>
            <a:ext cx="548640" cy="548640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4" name="Image 4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4632" y="3803904"/>
            <a:ext cx="420624" cy="420624"/>
          </a:xfrm>
          <a:prstGeom prst="rect">
            <a:avLst/>
          </a:prstGeom>
        </p:spPr>
      </p:pic>
      <p:sp>
        <p:nvSpPr>
          <p:cNvPr id="35" name="Text 28"/>
          <p:cNvSpPr/>
          <p:nvPr/>
        </p:nvSpPr>
        <p:spPr>
          <a:xfrm>
            <a:off x="438912" y="3401568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</a:t>
            </a:r>
            <a:endParaRPr lang="en-US" sz="2000" dirty="0"/>
          </a:p>
        </p:txBody>
      </p:sp>
      <p:sp>
        <p:nvSpPr>
          <p:cNvPr id="36" name="Text 29"/>
          <p:cNvSpPr/>
          <p:nvPr/>
        </p:nvSpPr>
        <p:spPr>
          <a:xfrm>
            <a:off x="1097280" y="347472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Ensure Comfort</a:t>
            </a:r>
            <a:endParaRPr lang="en-US" sz="1300" dirty="0"/>
          </a:p>
        </p:txBody>
      </p:sp>
      <p:sp>
        <p:nvSpPr>
          <p:cNvPr id="37" name="Shape 30"/>
          <p:cNvSpPr/>
          <p:nvPr/>
        </p:nvSpPr>
        <p:spPr>
          <a:xfrm>
            <a:off x="3264408" y="3310128"/>
            <a:ext cx="2743200" cy="1417320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8" name="Shape 31"/>
          <p:cNvSpPr/>
          <p:nvPr/>
        </p:nvSpPr>
        <p:spPr>
          <a:xfrm>
            <a:off x="3264408" y="3310128"/>
            <a:ext cx="2743200" cy="54864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2"/>
          <p:cNvSpPr/>
          <p:nvPr/>
        </p:nvSpPr>
        <p:spPr>
          <a:xfrm>
            <a:off x="3374136" y="3749040"/>
            <a:ext cx="548640" cy="548640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0" name="Image 5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0" y="3803904"/>
            <a:ext cx="420624" cy="420624"/>
          </a:xfrm>
          <a:prstGeom prst="rect">
            <a:avLst/>
          </a:prstGeom>
        </p:spPr>
      </p:pic>
      <p:sp>
        <p:nvSpPr>
          <p:cNvPr id="41" name="Text 33"/>
          <p:cNvSpPr/>
          <p:nvPr/>
        </p:nvSpPr>
        <p:spPr>
          <a:xfrm>
            <a:off x="3383280" y="3401568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5</a:t>
            </a:r>
            <a:endParaRPr lang="en-US" sz="2000" dirty="0"/>
          </a:p>
        </p:txBody>
      </p:sp>
      <p:sp>
        <p:nvSpPr>
          <p:cNvPr id="42" name="Text 34"/>
          <p:cNvSpPr/>
          <p:nvPr/>
        </p:nvSpPr>
        <p:spPr>
          <a:xfrm>
            <a:off x="4041648" y="347472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Psychosocial First Aid</a:t>
            </a:r>
            <a:endParaRPr lang="en-US" sz="1300" dirty="0"/>
          </a:p>
        </p:txBody>
      </p:sp>
      <p:sp>
        <p:nvSpPr>
          <p:cNvPr id="43" name="Shape 35"/>
          <p:cNvSpPr/>
          <p:nvPr/>
        </p:nvSpPr>
        <p:spPr>
          <a:xfrm>
            <a:off x="6208776" y="3310128"/>
            <a:ext cx="2743200" cy="1417320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4" name="Shape 36"/>
          <p:cNvSpPr/>
          <p:nvPr/>
        </p:nvSpPr>
        <p:spPr>
          <a:xfrm>
            <a:off x="6208776" y="3310128"/>
            <a:ext cx="2743200" cy="54864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37"/>
          <p:cNvSpPr/>
          <p:nvPr/>
        </p:nvSpPr>
        <p:spPr>
          <a:xfrm>
            <a:off x="6318504" y="3749040"/>
            <a:ext cx="548640" cy="548640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6" name="Image 6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73368" y="3803904"/>
            <a:ext cx="420624" cy="420624"/>
          </a:xfrm>
          <a:prstGeom prst="rect">
            <a:avLst/>
          </a:prstGeom>
        </p:spPr>
      </p:pic>
      <p:sp>
        <p:nvSpPr>
          <p:cNvPr id="47" name="Text 38"/>
          <p:cNvSpPr/>
          <p:nvPr/>
        </p:nvSpPr>
        <p:spPr>
          <a:xfrm>
            <a:off x="6327648" y="3401568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6</a:t>
            </a:r>
            <a:endParaRPr lang="en-US" sz="2000" dirty="0"/>
          </a:p>
        </p:txBody>
      </p:sp>
      <p:sp>
        <p:nvSpPr>
          <p:cNvPr id="48" name="Text 39"/>
          <p:cNvSpPr/>
          <p:nvPr/>
        </p:nvSpPr>
        <p:spPr>
          <a:xfrm>
            <a:off x="6986016" y="347472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Pay Attention After</a:t>
            </a:r>
            <a:endParaRPr lang="en-US" sz="1300" dirty="0"/>
          </a:p>
        </p:txBody>
      </p:sp>
      <p:sp>
        <p:nvSpPr>
          <p:cNvPr id="49" name="Text 5">
            <a:extLst>
              <a:ext uri="{FF2B5EF4-FFF2-40B4-BE49-F238E27FC236}">
                <a16:creationId xmlns:a16="http://schemas.microsoft.com/office/drawing/2014/main" id="{85122BCD-3340-1433-9CAA-129B2B57BCCB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50" name="Text 6">
            <a:extLst>
              <a:ext uri="{FF2B5EF4-FFF2-40B4-BE49-F238E27FC236}">
                <a16:creationId xmlns:a16="http://schemas.microsoft.com/office/drawing/2014/main" id="{FEA2315D-121C-EA0E-77C6-5C7CCABAA9C1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51" name="Text 7">
            <a:extLst>
              <a:ext uri="{FF2B5EF4-FFF2-40B4-BE49-F238E27FC236}">
                <a16:creationId xmlns:a16="http://schemas.microsoft.com/office/drawing/2014/main" id="{514D8B5F-379D-76C0-7643-3057AF4E94B1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91440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PRINCIPLE 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20040" y="329184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KEEP CALM IN A FIRST AID SITUATION</a:t>
            </a:r>
            <a:endParaRPr lang="en-US" sz="24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20040" y="1234440"/>
            <a:ext cx="1261872" cy="1261872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" y="1417320"/>
            <a:ext cx="868680" cy="868680"/>
          </a:xfrm>
          <a:prstGeom prst="rect">
            <a:avLst/>
          </a:prstGeom>
        </p:spPr>
      </p:pic>
      <p:sp>
        <p:nvSpPr>
          <p:cNvPr id="15" name="Shape 11"/>
          <p:cNvSpPr/>
          <p:nvPr/>
        </p:nvSpPr>
        <p:spPr>
          <a:xfrm>
            <a:off x="1828800" y="1261872"/>
            <a:ext cx="7059168" cy="566928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2"/>
          <p:cNvSpPr/>
          <p:nvPr/>
        </p:nvSpPr>
        <p:spPr>
          <a:xfrm>
            <a:off x="1938528" y="1371600"/>
            <a:ext cx="3291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</a:t>
            </a:r>
            <a:endParaRPr lang="en-US" sz="1400" dirty="0"/>
          </a:p>
        </p:txBody>
      </p:sp>
      <p:sp>
        <p:nvSpPr>
          <p:cNvPr id="17" name="Text 13"/>
          <p:cNvSpPr/>
          <p:nvPr/>
        </p:nvSpPr>
        <p:spPr>
          <a:xfrm>
            <a:off x="2359152" y="1389888"/>
            <a:ext cx="6355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Most first aid situations occur suddenly and unexpectedly.</a:t>
            </a:r>
            <a:endParaRPr lang="en-US" sz="1200" dirty="0"/>
          </a:p>
        </p:txBody>
      </p:sp>
      <p:sp>
        <p:nvSpPr>
          <p:cNvPr id="18" name="Shape 14"/>
          <p:cNvSpPr/>
          <p:nvPr/>
        </p:nvSpPr>
        <p:spPr>
          <a:xfrm>
            <a:off x="1828800" y="1901952"/>
            <a:ext cx="7059168" cy="566928"/>
          </a:xfrm>
          <a:prstGeom prst="rect">
            <a:avLst/>
          </a:prstGeom>
          <a:solidFill>
            <a:srgbClr val="EDF4EF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1938528" y="2011680"/>
            <a:ext cx="3291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</a:t>
            </a:r>
            <a:endParaRPr lang="en-US" sz="1400" dirty="0"/>
          </a:p>
        </p:txBody>
      </p:sp>
      <p:sp>
        <p:nvSpPr>
          <p:cNvPr id="20" name="Text 16"/>
          <p:cNvSpPr/>
          <p:nvPr/>
        </p:nvSpPr>
        <p:spPr>
          <a:xfrm>
            <a:off x="2359152" y="2029968"/>
            <a:ext cx="6355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It is normal to experience stress — for both you and the victim.</a:t>
            </a:r>
            <a:endParaRPr lang="en-US" sz="1200" dirty="0"/>
          </a:p>
        </p:txBody>
      </p:sp>
      <p:sp>
        <p:nvSpPr>
          <p:cNvPr id="21" name="Shape 17"/>
          <p:cNvSpPr/>
          <p:nvPr/>
        </p:nvSpPr>
        <p:spPr>
          <a:xfrm>
            <a:off x="1828800" y="2542032"/>
            <a:ext cx="7059168" cy="566928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8"/>
          <p:cNvSpPr/>
          <p:nvPr/>
        </p:nvSpPr>
        <p:spPr>
          <a:xfrm>
            <a:off x="1938528" y="2651760"/>
            <a:ext cx="3291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3</a:t>
            </a:r>
            <a:endParaRPr lang="en-US" sz="1400" dirty="0"/>
          </a:p>
        </p:txBody>
      </p:sp>
      <p:sp>
        <p:nvSpPr>
          <p:cNvPr id="23" name="Text 19"/>
          <p:cNvSpPr/>
          <p:nvPr/>
        </p:nvSpPr>
        <p:spPr>
          <a:xfrm>
            <a:off x="2359152" y="2670048"/>
            <a:ext cx="6355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Avoid acting impulsively; take a moment to regain composure.</a:t>
            </a:r>
            <a:endParaRPr lang="en-US" sz="1200" dirty="0"/>
          </a:p>
        </p:txBody>
      </p:sp>
      <p:sp>
        <p:nvSpPr>
          <p:cNvPr id="24" name="Shape 20"/>
          <p:cNvSpPr/>
          <p:nvPr/>
        </p:nvSpPr>
        <p:spPr>
          <a:xfrm>
            <a:off x="1828800" y="3182112"/>
            <a:ext cx="7059168" cy="566928"/>
          </a:xfrm>
          <a:prstGeom prst="rect">
            <a:avLst/>
          </a:prstGeom>
          <a:solidFill>
            <a:srgbClr val="EDF4EF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1"/>
          <p:cNvSpPr/>
          <p:nvPr/>
        </p:nvSpPr>
        <p:spPr>
          <a:xfrm>
            <a:off x="1938528" y="3291840"/>
            <a:ext cx="32918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4</a:t>
            </a:r>
            <a:endParaRPr lang="en-US" sz="1400" dirty="0"/>
          </a:p>
        </p:txBody>
      </p:sp>
      <p:sp>
        <p:nvSpPr>
          <p:cNvPr id="26" name="Text 22"/>
          <p:cNvSpPr/>
          <p:nvPr/>
        </p:nvSpPr>
        <p:spPr>
          <a:xfrm>
            <a:off x="2359152" y="3310128"/>
            <a:ext cx="6355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Calm action leads to better outcomes for the injured person.</a:t>
            </a:r>
            <a:endParaRPr lang="en-US" sz="1200" dirty="0"/>
          </a:p>
        </p:txBody>
      </p:sp>
      <p:sp>
        <p:nvSpPr>
          <p:cNvPr id="27" name="Shape 23"/>
          <p:cNvSpPr/>
          <p:nvPr/>
        </p:nvSpPr>
        <p:spPr>
          <a:xfrm>
            <a:off x="320040" y="3784425"/>
            <a:ext cx="8503920" cy="1005840"/>
          </a:xfrm>
          <a:prstGeom prst="rect">
            <a:avLst/>
          </a:prstGeom>
          <a:solidFill>
            <a:srgbClr val="FFFFFF"/>
          </a:solidFill>
          <a:ln w="25400">
            <a:solidFill>
              <a:srgbClr val="E8722A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4"/>
          <p:cNvSpPr/>
          <p:nvPr/>
        </p:nvSpPr>
        <p:spPr>
          <a:xfrm>
            <a:off x="320040" y="3784425"/>
            <a:ext cx="64008" cy="100584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5"/>
          <p:cNvSpPr/>
          <p:nvPr/>
        </p:nvSpPr>
        <p:spPr>
          <a:xfrm>
            <a:off x="502920" y="3830145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KEY REMINDER</a:t>
            </a:r>
            <a:endParaRPr lang="en-US" sz="900" dirty="0"/>
          </a:p>
        </p:txBody>
      </p:sp>
      <p:sp>
        <p:nvSpPr>
          <p:cNvPr id="30" name="Text 26"/>
          <p:cNvSpPr/>
          <p:nvPr/>
        </p:nvSpPr>
        <p:spPr>
          <a:xfrm>
            <a:off x="502920" y="4122753"/>
            <a:ext cx="8138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Regain your calm BEFORE providing first aid. Your composure directly affects the quality of care.</a:t>
            </a:r>
            <a:endParaRPr lang="en-US" sz="1300" dirty="0"/>
          </a:p>
        </p:txBody>
      </p:sp>
      <p:sp>
        <p:nvSpPr>
          <p:cNvPr id="31" name="Text 5">
            <a:extLst>
              <a:ext uri="{FF2B5EF4-FFF2-40B4-BE49-F238E27FC236}">
                <a16:creationId xmlns:a16="http://schemas.microsoft.com/office/drawing/2014/main" id="{1FC62E57-A719-44FF-E605-83B2C9EA1197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32" name="Text 6">
            <a:extLst>
              <a:ext uri="{FF2B5EF4-FFF2-40B4-BE49-F238E27FC236}">
                <a16:creationId xmlns:a16="http://schemas.microsoft.com/office/drawing/2014/main" id="{043EF29C-37D0-D9D3-C510-1EB9AB5F3BDA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33" name="Text 7">
            <a:extLst>
              <a:ext uri="{FF2B5EF4-FFF2-40B4-BE49-F238E27FC236}">
                <a16:creationId xmlns:a16="http://schemas.microsoft.com/office/drawing/2014/main" id="{4565D1AC-F350-6563-4D12-EB6C77AB8ED4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91440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PRINCIPLE 2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20040" y="329184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AVOID INFECTION</a:t>
            </a:r>
            <a:endParaRPr lang="en-US" sz="24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20040" y="1234440"/>
            <a:ext cx="8503920" cy="640080"/>
          </a:xfrm>
          <a:prstGeom prst="rect">
            <a:avLst/>
          </a:prstGeom>
          <a:solidFill>
            <a:srgbClr val="FFFFFF"/>
          </a:solidFill>
          <a:ln w="19050">
            <a:solidFill>
              <a:srgbClr val="B8D8C8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1335024"/>
            <a:ext cx="438912" cy="43891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1024128" y="1335024"/>
            <a:ext cx="7498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When providing first aid, be aware of infection risk — you can infect the person, and they can infect you.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320040" y="2011680"/>
            <a:ext cx="8503920" cy="502920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093976"/>
            <a:ext cx="329184" cy="329184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932688" y="2103120"/>
            <a:ext cx="7680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Avoid direct contact with blood or body fluids at all times</a:t>
            </a:r>
            <a:endParaRPr lang="en-US" sz="1200" dirty="0"/>
          </a:p>
        </p:txBody>
      </p:sp>
      <p:sp>
        <p:nvSpPr>
          <p:cNvPr id="19" name="Shape 14"/>
          <p:cNvSpPr/>
          <p:nvPr/>
        </p:nvSpPr>
        <p:spPr>
          <a:xfrm>
            <a:off x="320040" y="2578608"/>
            <a:ext cx="8503920" cy="502920"/>
          </a:xfrm>
          <a:prstGeom prst="rect">
            <a:avLst/>
          </a:prstGeom>
          <a:solidFill>
            <a:srgbClr val="EDF4EF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2660904"/>
            <a:ext cx="329184" cy="329184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932688" y="2670048"/>
            <a:ext cx="7680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Wear disposable gloves whenever available</a:t>
            </a:r>
            <a:endParaRPr lang="en-US" sz="1200" dirty="0"/>
          </a:p>
        </p:txBody>
      </p:sp>
      <p:sp>
        <p:nvSpPr>
          <p:cNvPr id="22" name="Shape 16"/>
          <p:cNvSpPr/>
          <p:nvPr/>
        </p:nvSpPr>
        <p:spPr>
          <a:xfrm>
            <a:off x="320040" y="3145536"/>
            <a:ext cx="8503920" cy="502920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3227832"/>
            <a:ext cx="329184" cy="329184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932688" y="3236976"/>
            <a:ext cx="7680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Wash hands thoroughly before and after providing aid</a:t>
            </a:r>
            <a:endParaRPr lang="en-US" sz="1200" dirty="0"/>
          </a:p>
        </p:txBody>
      </p:sp>
      <p:sp>
        <p:nvSpPr>
          <p:cNvPr id="25" name="Shape 18"/>
          <p:cNvSpPr/>
          <p:nvPr/>
        </p:nvSpPr>
        <p:spPr>
          <a:xfrm>
            <a:off x="320040" y="3712464"/>
            <a:ext cx="8503920" cy="502920"/>
          </a:xfrm>
          <a:prstGeom prst="rect">
            <a:avLst/>
          </a:prstGeom>
          <a:solidFill>
            <a:srgbClr val="EDF4EF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3794760"/>
            <a:ext cx="329184" cy="329184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932688" y="3803904"/>
            <a:ext cx="7680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If gloves unavailable, use improvised barriers (plastic bags, clothing)</a:t>
            </a:r>
            <a:endParaRPr lang="en-US" sz="1200" dirty="0"/>
          </a:p>
        </p:txBody>
      </p:sp>
      <p:sp>
        <p:nvSpPr>
          <p:cNvPr id="28" name="Shape 20"/>
          <p:cNvSpPr/>
          <p:nvPr/>
        </p:nvSpPr>
        <p:spPr>
          <a:xfrm>
            <a:off x="320040" y="4279392"/>
            <a:ext cx="8503920" cy="502920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9" name="Image 6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4361688"/>
            <a:ext cx="329184" cy="329184"/>
          </a:xfrm>
          <a:prstGeom prst="rect">
            <a:avLst/>
          </a:prstGeom>
        </p:spPr>
      </p:pic>
      <p:sp>
        <p:nvSpPr>
          <p:cNvPr id="30" name="Text 21"/>
          <p:cNvSpPr/>
          <p:nvPr/>
        </p:nvSpPr>
        <p:spPr>
          <a:xfrm>
            <a:off x="932688" y="4370832"/>
            <a:ext cx="7680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Dispose of used materials safely after the situation</a:t>
            </a:r>
            <a:endParaRPr lang="en-US" sz="1200" dirty="0"/>
          </a:p>
        </p:txBody>
      </p:sp>
      <p:sp>
        <p:nvSpPr>
          <p:cNvPr id="31" name="Text 5">
            <a:extLst>
              <a:ext uri="{FF2B5EF4-FFF2-40B4-BE49-F238E27FC236}">
                <a16:creationId xmlns:a16="http://schemas.microsoft.com/office/drawing/2014/main" id="{34C58638-3189-B3EA-1255-4F64DFF4CA8D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32" name="Text 6">
            <a:extLst>
              <a:ext uri="{FF2B5EF4-FFF2-40B4-BE49-F238E27FC236}">
                <a16:creationId xmlns:a16="http://schemas.microsoft.com/office/drawing/2014/main" id="{29002EFA-A3BF-D45E-0F3B-9AA949BA8B1D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33" name="Text 7">
            <a:extLst>
              <a:ext uri="{FF2B5EF4-FFF2-40B4-BE49-F238E27FC236}">
                <a16:creationId xmlns:a16="http://schemas.microsoft.com/office/drawing/2014/main" id="{A2115172-92BB-FE37-ECD6-2B8365C552F7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228600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INFECTION PREVENTION</a:t>
            </a:r>
            <a:endParaRPr lang="en-US" sz="24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320040" y="1234440"/>
            <a:ext cx="8503920" cy="7498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1316736"/>
            <a:ext cx="548640" cy="54864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170432" y="1371600"/>
            <a:ext cx="7406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CRITICAL: Avoid direct contact with blood or body fluids</a:t>
            </a:r>
            <a:endParaRPr lang="en-US" sz="1500" dirty="0"/>
          </a:p>
        </p:txBody>
      </p:sp>
      <p:sp>
        <p:nvSpPr>
          <p:cNvPr id="15" name="Shape 11"/>
          <p:cNvSpPr/>
          <p:nvPr/>
        </p:nvSpPr>
        <p:spPr>
          <a:xfrm>
            <a:off x="320040" y="2148840"/>
            <a:ext cx="4160520" cy="2418588"/>
          </a:xfrm>
          <a:prstGeom prst="rect">
            <a:avLst/>
          </a:prstGeom>
          <a:solidFill>
            <a:srgbClr val="FFFFFF"/>
          </a:solidFill>
          <a:ln w="1905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320040" y="2148840"/>
            <a:ext cx="4160520" cy="54864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502920" y="222199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Protect Yourself</a:t>
            </a:r>
            <a:endParaRPr lang="en-US" sz="1300" dirty="0"/>
          </a:p>
        </p:txBody>
      </p:sp>
      <p:sp>
        <p:nvSpPr>
          <p:cNvPr id="18" name="Shape 14"/>
          <p:cNvSpPr/>
          <p:nvPr/>
        </p:nvSpPr>
        <p:spPr>
          <a:xfrm>
            <a:off x="429768" y="2343648"/>
            <a:ext cx="3931920" cy="457200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208" y="2425944"/>
            <a:ext cx="274320" cy="27432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896112" y="2435088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Use gloves (latex/nitrile)</a:t>
            </a:r>
            <a:endParaRPr lang="en-US" sz="1100" dirty="0"/>
          </a:p>
        </p:txBody>
      </p:sp>
      <p:sp>
        <p:nvSpPr>
          <p:cNvPr id="21" name="Shape 16"/>
          <p:cNvSpPr/>
          <p:nvPr/>
        </p:nvSpPr>
        <p:spPr>
          <a:xfrm>
            <a:off x="429768" y="2864856"/>
            <a:ext cx="3931920" cy="457200"/>
          </a:xfrm>
          <a:prstGeom prst="rect">
            <a:avLst/>
          </a:prstGeom>
          <a:solidFill>
            <a:srgbClr val="EDF4EF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208" y="2947152"/>
            <a:ext cx="274320" cy="27432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896112" y="2956296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Wear eye protection if splashing risk</a:t>
            </a:r>
            <a:endParaRPr lang="en-US" sz="1100" dirty="0"/>
          </a:p>
        </p:txBody>
      </p:sp>
      <p:sp>
        <p:nvSpPr>
          <p:cNvPr id="24" name="Shape 18"/>
          <p:cNvSpPr/>
          <p:nvPr/>
        </p:nvSpPr>
        <p:spPr>
          <a:xfrm>
            <a:off x="429768" y="3386064"/>
            <a:ext cx="3931920" cy="457200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5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208" y="3468360"/>
            <a:ext cx="274320" cy="274320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896112" y="3477504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Cover any cuts on your hands</a:t>
            </a:r>
            <a:endParaRPr lang="en-US" sz="1100" dirty="0"/>
          </a:p>
        </p:txBody>
      </p:sp>
      <p:sp>
        <p:nvSpPr>
          <p:cNvPr id="27" name="Shape 20"/>
          <p:cNvSpPr/>
          <p:nvPr/>
        </p:nvSpPr>
        <p:spPr>
          <a:xfrm>
            <a:off x="429768" y="3907272"/>
            <a:ext cx="3931920" cy="457200"/>
          </a:xfrm>
          <a:prstGeom prst="rect">
            <a:avLst/>
          </a:prstGeom>
          <a:solidFill>
            <a:srgbClr val="EDF4EF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8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208" y="3989568"/>
            <a:ext cx="274320" cy="274320"/>
          </a:xfrm>
          <a:prstGeom prst="rect">
            <a:avLst/>
          </a:prstGeom>
        </p:spPr>
      </p:pic>
      <p:sp>
        <p:nvSpPr>
          <p:cNvPr id="29" name="Text 21"/>
          <p:cNvSpPr/>
          <p:nvPr/>
        </p:nvSpPr>
        <p:spPr>
          <a:xfrm>
            <a:off x="896112" y="3998712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Avoid touching face during treatment</a:t>
            </a:r>
            <a:endParaRPr lang="en-US" sz="1100" dirty="0"/>
          </a:p>
        </p:txBody>
      </p:sp>
      <p:sp>
        <p:nvSpPr>
          <p:cNvPr id="30" name="Shape 22"/>
          <p:cNvSpPr/>
          <p:nvPr/>
        </p:nvSpPr>
        <p:spPr>
          <a:xfrm>
            <a:off x="4690872" y="2148840"/>
            <a:ext cx="4160520" cy="2453335"/>
          </a:xfrm>
          <a:prstGeom prst="rect">
            <a:avLst/>
          </a:prstGeom>
          <a:solidFill>
            <a:srgbClr val="FFFFFF"/>
          </a:solidFill>
          <a:ln w="1905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3"/>
          <p:cNvSpPr/>
          <p:nvPr/>
        </p:nvSpPr>
        <p:spPr>
          <a:xfrm>
            <a:off x="4690872" y="2148840"/>
            <a:ext cx="4160520" cy="54864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4"/>
          <p:cNvSpPr/>
          <p:nvPr/>
        </p:nvSpPr>
        <p:spPr>
          <a:xfrm>
            <a:off x="4873752" y="222199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Protect the Victim</a:t>
            </a:r>
            <a:endParaRPr lang="en-US" sz="1300" dirty="0"/>
          </a:p>
        </p:txBody>
      </p:sp>
      <p:sp>
        <p:nvSpPr>
          <p:cNvPr id="33" name="Shape 25"/>
          <p:cNvSpPr/>
          <p:nvPr/>
        </p:nvSpPr>
        <p:spPr>
          <a:xfrm>
            <a:off x="4800600" y="2343648"/>
            <a:ext cx="3931920" cy="457200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4" name="Image 6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2040" y="2425944"/>
            <a:ext cx="274320" cy="274320"/>
          </a:xfrm>
          <a:prstGeom prst="rect">
            <a:avLst/>
          </a:prstGeom>
        </p:spPr>
      </p:pic>
      <p:sp>
        <p:nvSpPr>
          <p:cNvPr id="35" name="Text 26"/>
          <p:cNvSpPr/>
          <p:nvPr/>
        </p:nvSpPr>
        <p:spPr>
          <a:xfrm>
            <a:off x="5266944" y="2435088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Use clean equipment only</a:t>
            </a:r>
            <a:endParaRPr lang="en-US" sz="1100" dirty="0"/>
          </a:p>
        </p:txBody>
      </p:sp>
      <p:sp>
        <p:nvSpPr>
          <p:cNvPr id="36" name="Shape 27"/>
          <p:cNvSpPr/>
          <p:nvPr/>
        </p:nvSpPr>
        <p:spPr>
          <a:xfrm>
            <a:off x="4800600" y="2864856"/>
            <a:ext cx="3931920" cy="457200"/>
          </a:xfrm>
          <a:prstGeom prst="rect">
            <a:avLst/>
          </a:prstGeom>
          <a:solidFill>
            <a:srgbClr val="EDF4EF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7" name="Image 7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2040" y="2947152"/>
            <a:ext cx="274320" cy="274320"/>
          </a:xfrm>
          <a:prstGeom prst="rect">
            <a:avLst/>
          </a:prstGeom>
        </p:spPr>
      </p:pic>
      <p:sp>
        <p:nvSpPr>
          <p:cNvPr id="38" name="Text 28"/>
          <p:cNvSpPr/>
          <p:nvPr/>
        </p:nvSpPr>
        <p:spPr>
          <a:xfrm>
            <a:off x="5266944" y="2956296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Avoid breathing on open wounds</a:t>
            </a:r>
            <a:endParaRPr lang="en-US" sz="1100" dirty="0"/>
          </a:p>
        </p:txBody>
      </p:sp>
      <p:sp>
        <p:nvSpPr>
          <p:cNvPr id="39" name="Shape 29"/>
          <p:cNvSpPr/>
          <p:nvPr/>
        </p:nvSpPr>
        <p:spPr>
          <a:xfrm>
            <a:off x="4800600" y="3386064"/>
            <a:ext cx="3931920" cy="457200"/>
          </a:xfrm>
          <a:prstGeom prst="rect">
            <a:avLst/>
          </a:prstGeom>
          <a:solidFill>
            <a:srgbClr val="F4F8F6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0" name="Image 8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2040" y="3468360"/>
            <a:ext cx="274320" cy="274320"/>
          </a:xfrm>
          <a:prstGeom prst="rect">
            <a:avLst/>
          </a:prstGeom>
        </p:spPr>
      </p:pic>
      <p:sp>
        <p:nvSpPr>
          <p:cNvPr id="41" name="Text 30"/>
          <p:cNvSpPr/>
          <p:nvPr/>
        </p:nvSpPr>
        <p:spPr>
          <a:xfrm>
            <a:off x="5266944" y="3477504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Keep materials sterile where possible</a:t>
            </a:r>
            <a:endParaRPr lang="en-US" sz="1100" dirty="0"/>
          </a:p>
        </p:txBody>
      </p:sp>
      <p:sp>
        <p:nvSpPr>
          <p:cNvPr id="42" name="Shape 31"/>
          <p:cNvSpPr/>
          <p:nvPr/>
        </p:nvSpPr>
        <p:spPr>
          <a:xfrm>
            <a:off x="4800600" y="3907272"/>
            <a:ext cx="3931920" cy="457200"/>
          </a:xfrm>
          <a:prstGeom prst="rect">
            <a:avLst/>
          </a:prstGeom>
          <a:solidFill>
            <a:srgbClr val="EDF4EF"/>
          </a:solidFill>
          <a:ln w="635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3" name="Image 9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2040" y="3989568"/>
            <a:ext cx="274320" cy="274320"/>
          </a:xfrm>
          <a:prstGeom prst="rect">
            <a:avLst/>
          </a:prstGeom>
        </p:spPr>
      </p:pic>
      <p:sp>
        <p:nvSpPr>
          <p:cNvPr id="44" name="Text 32"/>
          <p:cNvSpPr/>
          <p:nvPr/>
        </p:nvSpPr>
        <p:spPr>
          <a:xfrm>
            <a:off x="5266944" y="3998712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302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Handle wounds minimally</a:t>
            </a:r>
            <a:endParaRPr lang="en-US" sz="1100" dirty="0"/>
          </a:p>
        </p:txBody>
      </p:sp>
      <p:sp>
        <p:nvSpPr>
          <p:cNvPr id="45" name="Text 5">
            <a:extLst>
              <a:ext uri="{FF2B5EF4-FFF2-40B4-BE49-F238E27FC236}">
                <a16:creationId xmlns:a16="http://schemas.microsoft.com/office/drawing/2014/main" id="{E60D6891-925F-1531-6A98-85313683298A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46" name="Text 6">
            <a:extLst>
              <a:ext uri="{FF2B5EF4-FFF2-40B4-BE49-F238E27FC236}">
                <a16:creationId xmlns:a16="http://schemas.microsoft.com/office/drawing/2014/main" id="{DA5D8DD0-6DCF-940E-61F4-127B5B8E79C6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47" name="Text 7">
            <a:extLst>
              <a:ext uri="{FF2B5EF4-FFF2-40B4-BE49-F238E27FC236}">
                <a16:creationId xmlns:a16="http://schemas.microsoft.com/office/drawing/2014/main" id="{5FB27EA0-BBB9-BCE3-AB3F-8E0C11DA1AA8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78992"/>
          </a:xfrm>
          <a:prstGeom prst="rect">
            <a:avLst/>
          </a:prstGeom>
          <a:solidFill>
            <a:srgbClr val="1A4A3A"/>
          </a:solidFill>
          <a:ln w="12700">
            <a:solidFill>
              <a:srgbClr val="1A4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1078992"/>
            <a:ext cx="9144000" cy="29261"/>
          </a:xfrm>
          <a:prstGeom prst="rect">
            <a:avLst/>
          </a:prstGeom>
          <a:solidFill>
            <a:srgbClr val="B8D8C8"/>
          </a:solidFill>
          <a:ln w="12700">
            <a:solidFill>
              <a:srgbClr val="B8D8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91440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722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PRINCIPLE 3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20040" y="329184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ACT AS A FIRST AIDER</a:t>
            </a:r>
            <a:endParaRPr lang="en-US" sz="24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54864"/>
            <a:ext cx="658368" cy="804672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0" y="4850892"/>
            <a:ext cx="8979408" cy="292608"/>
          </a:xfrm>
          <a:prstGeom prst="rect">
            <a:avLst/>
          </a:prstGeom>
          <a:solidFill>
            <a:srgbClr val="0D2E22"/>
          </a:solidFill>
          <a:ln w="12700">
            <a:solidFill>
              <a:srgbClr val="0D2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8979408" y="4850892"/>
            <a:ext cx="164592" cy="29260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20040" y="1234440"/>
            <a:ext cx="8503920" cy="1115568"/>
          </a:xfrm>
          <a:prstGeom prst="rect">
            <a:avLst/>
          </a:prstGeom>
          <a:solidFill>
            <a:srgbClr val="FFFFFF"/>
          </a:solidFill>
          <a:ln w="1905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320040" y="1234440"/>
            <a:ext cx="64008" cy="1115568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457200" y="1536192"/>
            <a:ext cx="502920" cy="502920"/>
          </a:xfrm>
          <a:prstGeom prst="ellipse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" y="1581912"/>
            <a:ext cx="384048" cy="384048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1115568" y="1344168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Your Training Has Value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1115568" y="1709928"/>
            <a:ext cx="7223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You completed a first aid course — your contribution is of great value to the ill or injured person.</a:t>
            </a:r>
            <a:endParaRPr lang="en-US" sz="1200" dirty="0"/>
          </a:p>
        </p:txBody>
      </p:sp>
      <p:sp>
        <p:nvSpPr>
          <p:cNvPr id="19" name="Shape 15"/>
          <p:cNvSpPr/>
          <p:nvPr/>
        </p:nvSpPr>
        <p:spPr>
          <a:xfrm>
            <a:off x="320040" y="2426739"/>
            <a:ext cx="8503920" cy="1115568"/>
          </a:xfrm>
          <a:prstGeom prst="rect">
            <a:avLst/>
          </a:prstGeom>
          <a:solidFill>
            <a:srgbClr val="FFFFFF"/>
          </a:solidFill>
          <a:ln w="19050">
            <a:solidFill>
              <a:srgbClr val="E8722A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320040" y="2426739"/>
            <a:ext cx="64008" cy="1115568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7"/>
          <p:cNvSpPr/>
          <p:nvPr/>
        </p:nvSpPr>
        <p:spPr>
          <a:xfrm>
            <a:off x="457200" y="2728491"/>
            <a:ext cx="502920" cy="502920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" y="2774211"/>
            <a:ext cx="384048" cy="384048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115568" y="2536467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Know Your Limits</a:t>
            </a:r>
            <a:endParaRPr lang="en-US" sz="1400" dirty="0"/>
          </a:p>
        </p:txBody>
      </p:sp>
      <p:sp>
        <p:nvSpPr>
          <p:cNvPr id="24" name="Text 19"/>
          <p:cNvSpPr/>
          <p:nvPr/>
        </p:nvSpPr>
        <p:spPr>
          <a:xfrm>
            <a:off x="1115568" y="2902227"/>
            <a:ext cx="7223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When in doubt, limit yourself. Do not perform actions that you have not learned.</a:t>
            </a:r>
            <a:endParaRPr lang="en-US" sz="1200" dirty="0"/>
          </a:p>
        </p:txBody>
      </p:sp>
      <p:sp>
        <p:nvSpPr>
          <p:cNvPr id="25" name="Shape 20"/>
          <p:cNvSpPr/>
          <p:nvPr/>
        </p:nvSpPr>
        <p:spPr>
          <a:xfrm>
            <a:off x="320040" y="3658794"/>
            <a:ext cx="8503920" cy="1115568"/>
          </a:xfrm>
          <a:prstGeom prst="rect">
            <a:avLst/>
          </a:prstGeom>
          <a:solidFill>
            <a:srgbClr val="FFFFFF"/>
          </a:solidFill>
          <a:ln w="19050">
            <a:solidFill>
              <a:srgbClr val="2C6B52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1"/>
          <p:cNvSpPr/>
          <p:nvPr/>
        </p:nvSpPr>
        <p:spPr>
          <a:xfrm>
            <a:off x="320040" y="3658794"/>
            <a:ext cx="64008" cy="1115568"/>
          </a:xfrm>
          <a:prstGeom prst="rect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2"/>
          <p:cNvSpPr/>
          <p:nvPr/>
        </p:nvSpPr>
        <p:spPr>
          <a:xfrm>
            <a:off x="457200" y="3960546"/>
            <a:ext cx="502920" cy="502920"/>
          </a:xfrm>
          <a:prstGeom prst="ellipse">
            <a:avLst/>
          </a:prstGeom>
          <a:solidFill>
            <a:srgbClr val="2C6B52"/>
          </a:solidFill>
          <a:ln w="12700">
            <a:solidFill>
              <a:srgbClr val="2C6B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920" y="4006266"/>
            <a:ext cx="384048" cy="384048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1115568" y="3768522"/>
            <a:ext cx="7223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4A3A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Do No Harm</a:t>
            </a:r>
            <a:endParaRPr lang="en-US" sz="1400" dirty="0"/>
          </a:p>
        </p:txBody>
      </p:sp>
      <p:sp>
        <p:nvSpPr>
          <p:cNvPr id="30" name="Text 24"/>
          <p:cNvSpPr/>
          <p:nvPr/>
        </p:nvSpPr>
        <p:spPr>
          <a:xfrm>
            <a:off x="1115568" y="4134282"/>
            <a:ext cx="7223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706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Ensure you do not make the situation worse. Careful action is better than hasty intervention.</a:t>
            </a:r>
            <a:endParaRPr lang="en-US" sz="1200" dirty="0"/>
          </a:p>
        </p:txBody>
      </p:sp>
      <p:sp>
        <p:nvSpPr>
          <p:cNvPr id="31" name="Text 5">
            <a:extLst>
              <a:ext uri="{FF2B5EF4-FFF2-40B4-BE49-F238E27FC236}">
                <a16:creationId xmlns:a16="http://schemas.microsoft.com/office/drawing/2014/main" id="{4FE374FF-5EBA-6E7E-BC7C-0DDC540D7BD1}"/>
              </a:ext>
            </a:extLst>
          </p:cNvPr>
          <p:cNvSpPr/>
          <p:nvPr/>
        </p:nvSpPr>
        <p:spPr>
          <a:xfrm>
            <a:off x="182880" y="488746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☎  +</a:t>
            </a: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250 799 900 003</a:t>
            </a:r>
            <a:endParaRPr lang="en-US" sz="720" dirty="0"/>
          </a:p>
        </p:txBody>
      </p:sp>
      <p:sp>
        <p:nvSpPr>
          <p:cNvPr id="32" name="Text 6">
            <a:extLst>
              <a:ext uri="{FF2B5EF4-FFF2-40B4-BE49-F238E27FC236}">
                <a16:creationId xmlns:a16="http://schemas.microsoft.com/office/drawing/2014/main" id="{BDAD5383-3CEC-0301-A833-6A2379657E13}"/>
              </a:ext>
            </a:extLst>
          </p:cNvPr>
          <p:cNvSpPr/>
          <p:nvPr/>
        </p:nvSpPr>
        <p:spPr>
          <a:xfrm>
            <a:off x="320040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✉  info@pro-safeglobally.com</a:t>
            </a:r>
            <a:endParaRPr lang="en-US" sz="720" dirty="0"/>
          </a:p>
        </p:txBody>
      </p:sp>
      <p:sp>
        <p:nvSpPr>
          <p:cNvPr id="33" name="Text 7">
            <a:extLst>
              <a:ext uri="{FF2B5EF4-FFF2-40B4-BE49-F238E27FC236}">
                <a16:creationId xmlns:a16="http://schemas.microsoft.com/office/drawing/2014/main" id="{7C6D3256-AE4D-F512-FC61-E32F255A4058}"/>
              </a:ext>
            </a:extLst>
          </p:cNvPr>
          <p:cNvSpPr/>
          <p:nvPr/>
        </p:nvSpPr>
        <p:spPr>
          <a:xfrm>
            <a:off x="5760720" y="488746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📍  Rugando, Kigali</a:t>
            </a:r>
            <a:r>
              <a:rPr lang="en-US" sz="720" dirty="0">
                <a:solidFill>
                  <a:srgbClr val="F4F8F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Rwanda</a:t>
            </a:r>
            <a:endParaRPr lang="en-US" sz="72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2055</Words>
  <Application>Microsoft Macintosh PowerPoint</Application>
  <PresentationFormat>On-screen Show (16:9)</PresentationFormat>
  <Paragraphs>357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Poppins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Aid Training - General Principles</dc:title>
  <dc:subject>PptxGenJS Presentation</dc:subject>
  <dc:creator>PptxGenJS</dc:creator>
  <cp:lastModifiedBy>Pacifique Muhire</cp:lastModifiedBy>
  <cp:revision>2</cp:revision>
  <dcterms:created xsi:type="dcterms:W3CDTF">2026-04-21T21:20:42Z</dcterms:created>
  <dcterms:modified xsi:type="dcterms:W3CDTF">2026-05-19T10:58:28Z</dcterms:modified>
</cp:coreProperties>
</file>